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31"/>
  </p:notesMasterIdLst>
  <p:sldIdLst>
    <p:sldId id="285" r:id="rId2"/>
    <p:sldId id="416" r:id="rId3"/>
    <p:sldId id="420" r:id="rId4"/>
    <p:sldId id="418" r:id="rId5"/>
    <p:sldId id="417" r:id="rId6"/>
    <p:sldId id="419" r:id="rId7"/>
    <p:sldId id="415" r:id="rId8"/>
    <p:sldId id="409" r:id="rId9"/>
    <p:sldId id="286" r:id="rId10"/>
    <p:sldId id="403" r:id="rId11"/>
    <p:sldId id="363" r:id="rId12"/>
    <p:sldId id="394" r:id="rId13"/>
    <p:sldId id="395" r:id="rId14"/>
    <p:sldId id="396" r:id="rId15"/>
    <p:sldId id="406" r:id="rId16"/>
    <p:sldId id="378" r:id="rId17"/>
    <p:sldId id="405" r:id="rId18"/>
    <p:sldId id="402" r:id="rId19"/>
    <p:sldId id="377" r:id="rId20"/>
    <p:sldId id="314" r:id="rId21"/>
    <p:sldId id="379" r:id="rId22"/>
    <p:sldId id="380" r:id="rId23"/>
    <p:sldId id="421" r:id="rId24"/>
    <p:sldId id="397" r:id="rId25"/>
    <p:sldId id="413" r:id="rId26"/>
    <p:sldId id="414" r:id="rId27"/>
    <p:sldId id="410" r:id="rId28"/>
    <p:sldId id="400" r:id="rId29"/>
    <p:sldId id="399" r:id="rId3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Aptima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Aptima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Aptima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Aptima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Aptima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Aptima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Aptima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Aptima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Aptima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0066FF"/>
    <a:srgbClr val="33CCFF"/>
    <a:srgbClr val="FFFF0B"/>
    <a:srgbClr val="FF9999"/>
    <a:srgbClr val="66FFCC"/>
    <a:srgbClr val="FF6600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 snapToGrid="0">
      <p:cViewPr varScale="1">
        <p:scale>
          <a:sx n="71" d="100"/>
          <a:sy n="71" d="100"/>
        </p:scale>
        <p:origin x="71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D99357-D9E5-47F3-A5DE-F6E81B63D70E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DD42AC-7986-4DBC-BB19-230A6083F1EB}">
      <dgm:prSet phldrT="[Text]"/>
      <dgm:spPr>
        <a:solidFill>
          <a:srgbClr val="FF0000"/>
        </a:solidFill>
      </dgm:spPr>
      <dgm:t>
        <a:bodyPr/>
        <a:lstStyle/>
        <a:p>
          <a:r>
            <a:rPr lang="en-US"/>
            <a:t>Tầng 1</a:t>
          </a:r>
        </a:p>
      </dgm:t>
    </dgm:pt>
    <dgm:pt modelId="{DDD03845-D15B-445B-8403-441F6AC44B38}" type="parTrans" cxnId="{D9E9BC85-EBF5-4843-9AEE-DA82BAAE35BE}">
      <dgm:prSet/>
      <dgm:spPr/>
      <dgm:t>
        <a:bodyPr/>
        <a:lstStyle/>
        <a:p>
          <a:endParaRPr lang="en-US"/>
        </a:p>
      </dgm:t>
    </dgm:pt>
    <dgm:pt modelId="{912E3376-43BB-40ED-87F5-8984B3152E36}" type="sibTrans" cxnId="{D9E9BC85-EBF5-4843-9AEE-DA82BAAE35BE}">
      <dgm:prSet/>
      <dgm:spPr/>
      <dgm:t>
        <a:bodyPr/>
        <a:lstStyle/>
        <a:p>
          <a:endParaRPr lang="en-US"/>
        </a:p>
      </dgm:t>
    </dgm:pt>
    <dgm:pt modelId="{C1BAB56D-92FC-4549-8DF5-FE10B7593657}">
      <dgm:prSet phldrT="[Text]"/>
      <dgm:spPr>
        <a:solidFill>
          <a:srgbClr val="FF0000"/>
        </a:solidFill>
      </dgm:spPr>
      <dgm:t>
        <a:bodyPr/>
        <a:lstStyle/>
        <a:p>
          <a:r>
            <a:rPr lang="en-US"/>
            <a:t>Tầng 2</a:t>
          </a:r>
        </a:p>
      </dgm:t>
    </dgm:pt>
    <dgm:pt modelId="{ED156082-EE31-4385-8716-E72D40649CE6}" type="parTrans" cxnId="{A851A5BD-45F5-4C27-84B4-0289DF908A23}">
      <dgm:prSet/>
      <dgm:spPr/>
      <dgm:t>
        <a:bodyPr/>
        <a:lstStyle/>
        <a:p>
          <a:endParaRPr lang="en-US"/>
        </a:p>
      </dgm:t>
    </dgm:pt>
    <dgm:pt modelId="{4C2C71A0-03C6-4479-A405-980B0ADD5EC1}" type="sibTrans" cxnId="{A851A5BD-45F5-4C27-84B4-0289DF908A23}">
      <dgm:prSet/>
      <dgm:spPr/>
      <dgm:t>
        <a:bodyPr/>
        <a:lstStyle/>
        <a:p>
          <a:endParaRPr lang="en-US"/>
        </a:p>
      </dgm:t>
    </dgm:pt>
    <dgm:pt modelId="{1F53F23A-7329-49D2-8022-AE1C8C3F3FDE}">
      <dgm:prSet phldrT="[Text]"/>
      <dgm:spPr>
        <a:solidFill>
          <a:srgbClr val="FF0000"/>
        </a:solidFill>
      </dgm:spPr>
      <dgm:t>
        <a:bodyPr/>
        <a:lstStyle/>
        <a:p>
          <a:r>
            <a:rPr lang="en-US"/>
            <a:t>Tầng 3</a:t>
          </a:r>
        </a:p>
      </dgm:t>
    </dgm:pt>
    <dgm:pt modelId="{1A5CAFDC-89D6-40C0-AE73-76CD10F221B5}" type="parTrans" cxnId="{48619FD8-FF04-4EEF-84CF-24FE49835EF9}">
      <dgm:prSet/>
      <dgm:spPr/>
      <dgm:t>
        <a:bodyPr/>
        <a:lstStyle/>
        <a:p>
          <a:endParaRPr lang="en-US"/>
        </a:p>
      </dgm:t>
    </dgm:pt>
    <dgm:pt modelId="{D6114EDD-5D64-40E6-8AE2-3F1A82663671}" type="sibTrans" cxnId="{48619FD8-FF04-4EEF-84CF-24FE49835EF9}">
      <dgm:prSet/>
      <dgm:spPr/>
      <dgm:t>
        <a:bodyPr/>
        <a:lstStyle/>
        <a:p>
          <a:endParaRPr lang="en-US"/>
        </a:p>
      </dgm:t>
    </dgm:pt>
    <dgm:pt modelId="{136D7920-E3CD-4989-92D7-2CFCEDD1CBA6}">
      <dgm:prSet phldrT="[Text]"/>
      <dgm:spPr>
        <a:solidFill>
          <a:srgbClr val="FF0000"/>
        </a:solidFill>
      </dgm:spPr>
      <dgm:t>
        <a:bodyPr/>
        <a:lstStyle/>
        <a:p>
          <a:r>
            <a:rPr lang="en-US"/>
            <a:t>……</a:t>
          </a:r>
        </a:p>
      </dgm:t>
    </dgm:pt>
    <dgm:pt modelId="{485AAC55-B5FD-4BB4-A11E-A4B09FB0D614}" type="parTrans" cxnId="{2EC90C11-CAF8-4F34-B8D9-ADC980092737}">
      <dgm:prSet/>
      <dgm:spPr/>
      <dgm:t>
        <a:bodyPr/>
        <a:lstStyle/>
        <a:p>
          <a:endParaRPr lang="en-US"/>
        </a:p>
      </dgm:t>
    </dgm:pt>
    <dgm:pt modelId="{4FA6E213-73EB-49EA-811E-9A5420BF2CB5}" type="sibTrans" cxnId="{2EC90C11-CAF8-4F34-B8D9-ADC980092737}">
      <dgm:prSet/>
      <dgm:spPr/>
      <dgm:t>
        <a:bodyPr/>
        <a:lstStyle/>
        <a:p>
          <a:endParaRPr lang="en-US"/>
        </a:p>
      </dgm:t>
    </dgm:pt>
    <dgm:pt modelId="{24B16536-E91C-4DCC-A529-DD3EEBC04910}">
      <dgm:prSet phldrT="[Text]"/>
      <dgm:spPr>
        <a:solidFill>
          <a:srgbClr val="FF0000"/>
        </a:solidFill>
      </dgm:spPr>
      <dgm:t>
        <a:bodyPr/>
        <a:lstStyle/>
        <a:p>
          <a:r>
            <a:rPr lang="en-US"/>
            <a:t>Tầng n</a:t>
          </a:r>
        </a:p>
      </dgm:t>
    </dgm:pt>
    <dgm:pt modelId="{3D80B5FF-2C2F-4EE9-BFCE-12C50564A34F}" type="parTrans" cxnId="{89F2D2D9-8F04-437A-9ED4-C276584CCB49}">
      <dgm:prSet/>
      <dgm:spPr/>
      <dgm:t>
        <a:bodyPr/>
        <a:lstStyle/>
        <a:p>
          <a:endParaRPr lang="en-US"/>
        </a:p>
      </dgm:t>
    </dgm:pt>
    <dgm:pt modelId="{943F9A28-EF1A-4946-8563-8988DA232AB5}" type="sibTrans" cxnId="{89F2D2D9-8F04-437A-9ED4-C276584CCB49}">
      <dgm:prSet/>
      <dgm:spPr/>
      <dgm:t>
        <a:bodyPr/>
        <a:lstStyle/>
        <a:p>
          <a:endParaRPr lang="en-US"/>
        </a:p>
      </dgm:t>
    </dgm:pt>
    <dgm:pt modelId="{2299FB04-75AF-4D3E-840C-E8540D77CE6E}" type="pres">
      <dgm:prSet presAssocID="{27D99357-D9E5-47F3-A5DE-F6E81B63D70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DCC2074-DA71-4690-92DF-7962FD7ACBD8}" type="pres">
      <dgm:prSet presAssocID="{27D99357-D9E5-47F3-A5DE-F6E81B63D70E}" presName="cycle" presStyleCnt="0"/>
      <dgm:spPr/>
    </dgm:pt>
    <dgm:pt modelId="{4B30ACF8-EB0F-422B-9C50-C336C26DF7A3}" type="pres">
      <dgm:prSet presAssocID="{9ADD42AC-7986-4DBC-BB19-230A6083F1EB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B75AD9-2370-4FEC-9270-E5B6CC5E42ED}" type="pres">
      <dgm:prSet presAssocID="{912E3376-43BB-40ED-87F5-8984B3152E36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8BD914E8-27F0-4A78-B8B1-2CD99BF934E2}" type="pres">
      <dgm:prSet presAssocID="{C1BAB56D-92FC-4549-8DF5-FE10B7593657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607C45-BAF1-4117-AD7C-C6D622CAE306}" type="pres">
      <dgm:prSet presAssocID="{1F53F23A-7329-49D2-8022-AE1C8C3F3FDE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57B1AC-7867-4D98-9596-A4A6EB7AC8BE}" type="pres">
      <dgm:prSet presAssocID="{136D7920-E3CD-4989-92D7-2CFCEDD1CBA6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361E55-D956-455B-8212-D920991D3470}" type="pres">
      <dgm:prSet presAssocID="{24B16536-E91C-4DCC-A529-DD3EEBC04910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5CF32E-F1D8-4F81-BA5A-CC5A37C4DD0B}" type="presOf" srcId="{9ADD42AC-7986-4DBC-BB19-230A6083F1EB}" destId="{4B30ACF8-EB0F-422B-9C50-C336C26DF7A3}" srcOrd="0" destOrd="0" presId="urn:microsoft.com/office/officeart/2005/8/layout/cycle3"/>
    <dgm:cxn modelId="{48B8F98A-38DB-453D-AA95-6D5FB8D93694}" type="presOf" srcId="{1F53F23A-7329-49D2-8022-AE1C8C3F3FDE}" destId="{B7607C45-BAF1-4117-AD7C-C6D622CAE306}" srcOrd="0" destOrd="0" presId="urn:microsoft.com/office/officeart/2005/8/layout/cycle3"/>
    <dgm:cxn modelId="{206B7BF9-A3CB-4FEF-82BC-226C0A16B98B}" type="presOf" srcId="{912E3376-43BB-40ED-87F5-8984B3152E36}" destId="{D7B75AD9-2370-4FEC-9270-E5B6CC5E42ED}" srcOrd="0" destOrd="0" presId="urn:microsoft.com/office/officeart/2005/8/layout/cycle3"/>
    <dgm:cxn modelId="{8E56F4BF-99E2-414C-86E5-BD3F6E24CB77}" type="presOf" srcId="{C1BAB56D-92FC-4549-8DF5-FE10B7593657}" destId="{8BD914E8-27F0-4A78-B8B1-2CD99BF934E2}" srcOrd="0" destOrd="0" presId="urn:microsoft.com/office/officeart/2005/8/layout/cycle3"/>
    <dgm:cxn modelId="{A851A5BD-45F5-4C27-84B4-0289DF908A23}" srcId="{27D99357-D9E5-47F3-A5DE-F6E81B63D70E}" destId="{C1BAB56D-92FC-4549-8DF5-FE10B7593657}" srcOrd="1" destOrd="0" parTransId="{ED156082-EE31-4385-8716-E72D40649CE6}" sibTransId="{4C2C71A0-03C6-4479-A405-980B0ADD5EC1}"/>
    <dgm:cxn modelId="{9BA439BE-BA24-4B5F-8636-21E65406329E}" type="presOf" srcId="{24B16536-E91C-4DCC-A529-DD3EEBC04910}" destId="{75361E55-D956-455B-8212-D920991D3470}" srcOrd="0" destOrd="0" presId="urn:microsoft.com/office/officeart/2005/8/layout/cycle3"/>
    <dgm:cxn modelId="{2EC90C11-CAF8-4F34-B8D9-ADC980092737}" srcId="{27D99357-D9E5-47F3-A5DE-F6E81B63D70E}" destId="{136D7920-E3CD-4989-92D7-2CFCEDD1CBA6}" srcOrd="3" destOrd="0" parTransId="{485AAC55-B5FD-4BB4-A11E-A4B09FB0D614}" sibTransId="{4FA6E213-73EB-49EA-811E-9A5420BF2CB5}"/>
    <dgm:cxn modelId="{41336467-BC8D-4C14-AE86-6F508E925AC2}" type="presOf" srcId="{136D7920-E3CD-4989-92D7-2CFCEDD1CBA6}" destId="{AA57B1AC-7867-4D98-9596-A4A6EB7AC8BE}" srcOrd="0" destOrd="0" presId="urn:microsoft.com/office/officeart/2005/8/layout/cycle3"/>
    <dgm:cxn modelId="{89F2D2D9-8F04-437A-9ED4-C276584CCB49}" srcId="{27D99357-D9E5-47F3-A5DE-F6E81B63D70E}" destId="{24B16536-E91C-4DCC-A529-DD3EEBC04910}" srcOrd="4" destOrd="0" parTransId="{3D80B5FF-2C2F-4EE9-BFCE-12C50564A34F}" sibTransId="{943F9A28-EF1A-4946-8563-8988DA232AB5}"/>
    <dgm:cxn modelId="{D9E9BC85-EBF5-4843-9AEE-DA82BAAE35BE}" srcId="{27D99357-D9E5-47F3-A5DE-F6E81B63D70E}" destId="{9ADD42AC-7986-4DBC-BB19-230A6083F1EB}" srcOrd="0" destOrd="0" parTransId="{DDD03845-D15B-445B-8403-441F6AC44B38}" sibTransId="{912E3376-43BB-40ED-87F5-8984B3152E36}"/>
    <dgm:cxn modelId="{A0B3A396-0059-4CE6-AEBD-DC8E48A670FA}" type="presOf" srcId="{27D99357-D9E5-47F3-A5DE-F6E81B63D70E}" destId="{2299FB04-75AF-4D3E-840C-E8540D77CE6E}" srcOrd="0" destOrd="0" presId="urn:microsoft.com/office/officeart/2005/8/layout/cycle3"/>
    <dgm:cxn modelId="{48619FD8-FF04-4EEF-84CF-24FE49835EF9}" srcId="{27D99357-D9E5-47F3-A5DE-F6E81B63D70E}" destId="{1F53F23A-7329-49D2-8022-AE1C8C3F3FDE}" srcOrd="2" destOrd="0" parTransId="{1A5CAFDC-89D6-40C0-AE73-76CD10F221B5}" sibTransId="{D6114EDD-5D64-40E6-8AE2-3F1A82663671}"/>
    <dgm:cxn modelId="{76579AF6-CF8A-4F49-B55A-01394193D536}" type="presParOf" srcId="{2299FB04-75AF-4D3E-840C-E8540D77CE6E}" destId="{DDCC2074-DA71-4690-92DF-7962FD7ACBD8}" srcOrd="0" destOrd="0" presId="urn:microsoft.com/office/officeart/2005/8/layout/cycle3"/>
    <dgm:cxn modelId="{AFF5F209-04ED-43C4-95ED-9EAF5DE4EEE9}" type="presParOf" srcId="{DDCC2074-DA71-4690-92DF-7962FD7ACBD8}" destId="{4B30ACF8-EB0F-422B-9C50-C336C26DF7A3}" srcOrd="0" destOrd="0" presId="urn:microsoft.com/office/officeart/2005/8/layout/cycle3"/>
    <dgm:cxn modelId="{62386C8E-B5D8-4013-B463-AE0F48BD5A28}" type="presParOf" srcId="{DDCC2074-DA71-4690-92DF-7962FD7ACBD8}" destId="{D7B75AD9-2370-4FEC-9270-E5B6CC5E42ED}" srcOrd="1" destOrd="0" presId="urn:microsoft.com/office/officeart/2005/8/layout/cycle3"/>
    <dgm:cxn modelId="{EB381601-E1FB-43D7-A5FD-FD10E54E4605}" type="presParOf" srcId="{DDCC2074-DA71-4690-92DF-7962FD7ACBD8}" destId="{8BD914E8-27F0-4A78-B8B1-2CD99BF934E2}" srcOrd="2" destOrd="0" presId="urn:microsoft.com/office/officeart/2005/8/layout/cycle3"/>
    <dgm:cxn modelId="{4F37FE25-5578-4A1F-9E00-8398DC3FFA9E}" type="presParOf" srcId="{DDCC2074-DA71-4690-92DF-7962FD7ACBD8}" destId="{B7607C45-BAF1-4117-AD7C-C6D622CAE306}" srcOrd="3" destOrd="0" presId="urn:microsoft.com/office/officeart/2005/8/layout/cycle3"/>
    <dgm:cxn modelId="{32A1DCA4-3043-47A4-B854-FA40F1D9EB9E}" type="presParOf" srcId="{DDCC2074-DA71-4690-92DF-7962FD7ACBD8}" destId="{AA57B1AC-7867-4D98-9596-A4A6EB7AC8BE}" srcOrd="4" destOrd="0" presId="urn:microsoft.com/office/officeart/2005/8/layout/cycle3"/>
    <dgm:cxn modelId="{7C9416FF-A036-4A81-B247-D847F5908B70}" type="presParOf" srcId="{DDCC2074-DA71-4690-92DF-7962FD7ACBD8}" destId="{75361E55-D956-455B-8212-D920991D3470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75AD9-2370-4FEC-9270-E5B6CC5E42ED}">
      <dsp:nvSpPr>
        <dsp:cNvPr id="0" name=""/>
        <dsp:cNvSpPr/>
      </dsp:nvSpPr>
      <dsp:spPr>
        <a:xfrm>
          <a:off x="1055808" y="-26589"/>
          <a:ext cx="4639084" cy="4639084"/>
        </a:xfrm>
        <a:prstGeom prst="circularArrow">
          <a:avLst>
            <a:gd name="adj1" fmla="val 5544"/>
            <a:gd name="adj2" fmla="val 330680"/>
            <a:gd name="adj3" fmla="val 13800600"/>
            <a:gd name="adj4" fmla="val 17370965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30ACF8-EB0F-422B-9C50-C336C26DF7A3}">
      <dsp:nvSpPr>
        <dsp:cNvPr id="0" name=""/>
        <dsp:cNvSpPr/>
      </dsp:nvSpPr>
      <dsp:spPr>
        <a:xfrm>
          <a:off x="2300776" y="1167"/>
          <a:ext cx="2149148" cy="1074574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/>
            <a:t>Tầng 1</a:t>
          </a:r>
        </a:p>
      </dsp:txBody>
      <dsp:txXfrm>
        <a:off x="2353232" y="53623"/>
        <a:ext cx="2044236" cy="969662"/>
      </dsp:txXfrm>
    </dsp:sp>
    <dsp:sp modelId="{8BD914E8-27F0-4A78-B8B1-2CD99BF934E2}">
      <dsp:nvSpPr>
        <dsp:cNvPr id="0" name=""/>
        <dsp:cNvSpPr/>
      </dsp:nvSpPr>
      <dsp:spPr>
        <a:xfrm>
          <a:off x="4182239" y="1368130"/>
          <a:ext cx="2149148" cy="1074574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/>
            <a:t>Tầng 2</a:t>
          </a:r>
        </a:p>
      </dsp:txBody>
      <dsp:txXfrm>
        <a:off x="4234695" y="1420586"/>
        <a:ext cx="2044236" cy="969662"/>
      </dsp:txXfrm>
    </dsp:sp>
    <dsp:sp modelId="{B7607C45-BAF1-4117-AD7C-C6D622CAE306}">
      <dsp:nvSpPr>
        <dsp:cNvPr id="0" name=""/>
        <dsp:cNvSpPr/>
      </dsp:nvSpPr>
      <dsp:spPr>
        <a:xfrm>
          <a:off x="3463584" y="3579923"/>
          <a:ext cx="2149148" cy="1074574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/>
            <a:t>Tầng 3</a:t>
          </a:r>
        </a:p>
      </dsp:txBody>
      <dsp:txXfrm>
        <a:off x="3516040" y="3632379"/>
        <a:ext cx="2044236" cy="969662"/>
      </dsp:txXfrm>
    </dsp:sp>
    <dsp:sp modelId="{AA57B1AC-7867-4D98-9596-A4A6EB7AC8BE}">
      <dsp:nvSpPr>
        <dsp:cNvPr id="0" name=""/>
        <dsp:cNvSpPr/>
      </dsp:nvSpPr>
      <dsp:spPr>
        <a:xfrm>
          <a:off x="1137967" y="3579923"/>
          <a:ext cx="2149148" cy="1074574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/>
            <a:t>……</a:t>
          </a:r>
        </a:p>
      </dsp:txBody>
      <dsp:txXfrm>
        <a:off x="1190423" y="3632379"/>
        <a:ext cx="2044236" cy="969662"/>
      </dsp:txXfrm>
    </dsp:sp>
    <dsp:sp modelId="{75361E55-D956-455B-8212-D920991D3470}">
      <dsp:nvSpPr>
        <dsp:cNvPr id="0" name=""/>
        <dsp:cNvSpPr/>
      </dsp:nvSpPr>
      <dsp:spPr>
        <a:xfrm>
          <a:off x="419312" y="1368130"/>
          <a:ext cx="2149148" cy="1074574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/>
            <a:t>Tầng n</a:t>
          </a:r>
        </a:p>
      </dsp:txBody>
      <dsp:txXfrm>
        <a:off x="471768" y="1420586"/>
        <a:ext cx="2044236" cy="969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83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83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D4FE04A-B5BC-4FFD-93C3-F9CD4B9F6D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8293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312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35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009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141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712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127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711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83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AF388-A174-4306-B086-657552D5EE0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223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AF388-A174-4306-B086-657552D5EE06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843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E84545-D7CA-4F69-BC80-010CBADBA53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4827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807B73-C57B-4FC4-A46B-4DD8846266B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1396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A16F6C-0079-40B0-97EF-6A848A662412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9398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9923DA-7D60-4BC6-881F-6F4058C40CD2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3133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4C7A65-B09A-40FD-8D6F-875FC8171092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776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A6CD5F-D6E2-4A00-BF47-B04E25B68977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5967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657F15-0E7A-4001-95C2-F0D64F9BBB4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3266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A6CD5F-D6E2-4A00-BF47-B04E25B68977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4199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BF3FB7-E694-4494-8027-240497BB369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0733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1EC1E5-97F8-47A1-B5E6-563BF99F974D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2855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FA0BE6-15C5-4CFB-995E-F194541E411A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181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BEF83E-685C-431B-967E-6659094A217A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6047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BEF83E-685C-431B-967E-6659094A217A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8621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534CE-2E2E-43E5-B58B-9B838E5C5A8D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6426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534CE-2E2E-43E5-B58B-9B838E5C5A8D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8644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534CE-2E2E-43E5-B58B-9B838E5C5A8D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9806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534CE-2E2E-43E5-B58B-9B838E5C5A8D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81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A63D9F0-C14B-426B-8C8F-421AD9489F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5DF93C-4006-4BD9-9C30-4A3451A5EC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27D6F0-DC0B-432E-B067-4605F71E02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78DC30-E9FC-423C-9582-7BA08485A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67D1AE5-F792-4F6E-990D-2152167EE6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3B248E0-3EA7-4604-9974-4FBCA346EF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0BC2D76-32B9-4C18-A509-D93E2F8C5C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B8F634-602F-40F1-99BD-02EEEA8F46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7"/>
            <p:cNvCxnSpPr/>
            <p:nvPr/>
          </p:nvCxnSpPr>
          <p:spPr>
            <a:xfrm rot="16200000">
              <a:off x="6663593" y="1279041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 flipH="1">
              <a:off x="6744513" y="1278066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11"/>
            <p:cNvCxnSpPr/>
            <p:nvPr/>
          </p:nvCxnSpPr>
          <p:spPr>
            <a:xfrm rot="16200000">
              <a:off x="6663593" y="1279041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 flipH="1">
              <a:off x="6744513" y="1278066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15"/>
            <p:cNvCxnSpPr/>
            <p:nvPr/>
          </p:nvCxnSpPr>
          <p:spPr>
            <a:xfrm rot="16200000">
              <a:off x="6663592" y="1279040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 flipH="1">
              <a:off x="6744512" y="1278065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7CCD84-EB58-4DBC-BD0C-3C93E0C8A6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935F90-8FC0-4C6E-B70A-7AAB065EFB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2E1D1B3-E64B-4788-8FAA-12B4B5F479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0E1EC29-44D8-46A8-9D54-13981D8FC9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13" Type="http://schemas.openxmlformats.org/officeDocument/2006/relationships/image" Target="../media/image19.emf"/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12" Type="http://schemas.openxmlformats.org/officeDocument/2006/relationships/image" Target="../media/image18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11" Type="http://schemas.openxmlformats.org/officeDocument/2006/relationships/image" Target="../media/image17.emf"/><Relationship Id="rId5" Type="http://schemas.openxmlformats.org/officeDocument/2006/relationships/image" Target="../media/image11.emf"/><Relationship Id="rId10" Type="http://schemas.openxmlformats.org/officeDocument/2006/relationships/image" Target="../media/image16.emf"/><Relationship Id="rId4" Type="http://schemas.openxmlformats.org/officeDocument/2006/relationships/image" Target="../media/image10.emf"/><Relationship Id="rId9" Type="http://schemas.openxmlformats.org/officeDocument/2006/relationships/image" Target="../media/image15.emf"/><Relationship Id="rId14" Type="http://schemas.openxmlformats.org/officeDocument/2006/relationships/image" Target="../media/image2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1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13" Type="http://schemas.openxmlformats.org/officeDocument/2006/relationships/image" Target="../media/image32.emf"/><Relationship Id="rId18" Type="http://schemas.openxmlformats.org/officeDocument/2006/relationships/image" Target="../media/image37.emf"/><Relationship Id="rId3" Type="http://schemas.openxmlformats.org/officeDocument/2006/relationships/image" Target="../media/image22.emf"/><Relationship Id="rId21" Type="http://schemas.openxmlformats.org/officeDocument/2006/relationships/image" Target="../media/image40.emf"/><Relationship Id="rId7" Type="http://schemas.openxmlformats.org/officeDocument/2006/relationships/image" Target="../media/image26.emf"/><Relationship Id="rId12" Type="http://schemas.openxmlformats.org/officeDocument/2006/relationships/image" Target="../media/image31.emf"/><Relationship Id="rId17" Type="http://schemas.openxmlformats.org/officeDocument/2006/relationships/image" Target="../media/image36.emf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35.emf"/><Relationship Id="rId20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emf"/><Relationship Id="rId11" Type="http://schemas.openxmlformats.org/officeDocument/2006/relationships/image" Target="../media/image30.emf"/><Relationship Id="rId5" Type="http://schemas.openxmlformats.org/officeDocument/2006/relationships/image" Target="../media/image24.emf"/><Relationship Id="rId15" Type="http://schemas.openxmlformats.org/officeDocument/2006/relationships/image" Target="../media/image34.emf"/><Relationship Id="rId10" Type="http://schemas.openxmlformats.org/officeDocument/2006/relationships/image" Target="../media/image29.emf"/><Relationship Id="rId19" Type="http://schemas.openxmlformats.org/officeDocument/2006/relationships/image" Target="../media/image38.emf"/><Relationship Id="rId4" Type="http://schemas.openxmlformats.org/officeDocument/2006/relationships/image" Target="../media/image23.emf"/><Relationship Id="rId9" Type="http://schemas.openxmlformats.org/officeDocument/2006/relationships/image" Target="../media/image28.emf"/><Relationship Id="rId14" Type="http://schemas.openxmlformats.org/officeDocument/2006/relationships/image" Target="../media/image3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43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7541" y="3617259"/>
            <a:ext cx="8122024" cy="1066710"/>
          </a:xfrm>
          <a:prstGeom prst="round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61365" y="379391"/>
            <a:ext cx="882127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TRƯỜNG CĐKT LÝ TỰ TRỌNG</a:t>
            </a:r>
          </a:p>
          <a:p>
            <a:pPr algn="ctr"/>
            <a:r>
              <a:rPr lang="en-US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KHOA CN </a:t>
            </a:r>
            <a:r>
              <a:rPr lang="en-US" sz="2800" b="1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ĐIỆN – ĐIỆN TỬ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1365" y="3702968"/>
            <a:ext cx="882127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ahoma" pitchFamily="34" charset="0"/>
                <a:cs typeface="Tahoma" pitchFamily="34" charset="0"/>
              </a:rPr>
              <a:t>CHÀO MỪNG HỘI THI GIÁO VIÊN DẠY GIỎI </a:t>
            </a:r>
          </a:p>
          <a:p>
            <a:pPr algn="ctr"/>
            <a:r>
              <a:rPr lang="en-US" sz="2800" b="1" dirty="0">
                <a:latin typeface="Tahoma" pitchFamily="34" charset="0"/>
                <a:cs typeface="Tahoma" pitchFamily="34" charset="0"/>
              </a:rPr>
              <a:t>CẤP KHOA NĂM HỌC 2015 - 2016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1365" y="5949748"/>
            <a:ext cx="882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>
                <a:latin typeface="Tahoma" pitchFamily="34" charset="0"/>
                <a:cs typeface="Tahoma" pitchFamily="34" charset="0"/>
              </a:rPr>
              <a:t>GIÁO VIÊN: NGUYỄN THỊ TỐ NGA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844566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1680882" y="888572"/>
            <a:ext cx="6037729" cy="636020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61365" y="222422"/>
            <a:ext cx="88212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GIỚI THIỆU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38501" y="926951"/>
            <a:ext cx="882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Học</a:t>
            </a: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phần:Kỹ</a:t>
            </a: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thuật</a:t>
            </a: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điện</a:t>
            </a: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khí</a:t>
            </a: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nén</a:t>
            </a:r>
            <a:endParaRPr lang="en-US" sz="2800" b="1" dirty="0">
              <a:solidFill>
                <a:schemeClr val="tx2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78388" y="6048759"/>
            <a:ext cx="8233338" cy="583639"/>
            <a:chOff x="986895" y="2041992"/>
            <a:chExt cx="5694325" cy="583639"/>
          </a:xfrm>
        </p:grpSpPr>
        <p:sp>
          <p:nvSpPr>
            <p:cNvPr id="5" name="Rectangle 4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angle 5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400" kern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Thiết kế mạch điều khiển bằng khí nén</a:t>
              </a:r>
              <a:endParaRPr lang="en-US" sz="2400" kern="1200"/>
            </a:p>
          </p:txBody>
        </p:sp>
      </p:grpSp>
      <p:sp>
        <p:nvSpPr>
          <p:cNvPr id="7" name="Oval 6"/>
          <p:cNvSpPr/>
          <p:nvPr/>
        </p:nvSpPr>
        <p:spPr>
          <a:xfrm>
            <a:off x="313612" y="5975804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Group 7"/>
          <p:cNvGrpSpPr/>
          <p:nvPr/>
        </p:nvGrpSpPr>
        <p:grpSpPr>
          <a:xfrm>
            <a:off x="691089" y="5060402"/>
            <a:ext cx="8220637" cy="583639"/>
            <a:chOff x="986895" y="2041992"/>
            <a:chExt cx="5694325" cy="583639"/>
          </a:xfrm>
        </p:grpSpPr>
        <p:sp>
          <p:nvSpPr>
            <p:cNvPr id="9" name="Rectangle 8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Các phần tử trong hệ thống điện – khí nén</a:t>
              </a:r>
              <a:endPara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1" name="Oval 10"/>
          <p:cNvSpPr/>
          <p:nvPr/>
        </p:nvSpPr>
        <p:spPr>
          <a:xfrm>
            <a:off x="326313" y="4987447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Group 11"/>
          <p:cNvGrpSpPr/>
          <p:nvPr/>
        </p:nvGrpSpPr>
        <p:grpSpPr>
          <a:xfrm>
            <a:off x="891733" y="3961307"/>
            <a:ext cx="8019994" cy="583639"/>
            <a:chOff x="986895" y="2041992"/>
            <a:chExt cx="5694325" cy="583639"/>
          </a:xfrm>
        </p:grpSpPr>
        <p:sp>
          <p:nvSpPr>
            <p:cNvPr id="13" name="Rectangle 12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 13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lvl="0" defTabSz="755650">
                <a:lnSpc>
                  <a:spcPct val="90000"/>
                </a:lnSpc>
                <a:spcAft>
                  <a:spcPct val="3500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Thiết kế mạch điều khiển bằng khí nén</a:t>
              </a:r>
              <a:endParaRPr lang="en-US" sz="2400" kern="12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30952" y="2857249"/>
            <a:ext cx="8180776" cy="583639"/>
            <a:chOff x="986895" y="2041992"/>
            <a:chExt cx="5694325" cy="583639"/>
          </a:xfrm>
        </p:grpSpPr>
        <p:sp>
          <p:nvSpPr>
            <p:cNvPr id="17" name="Rectangle 16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Các phần tử trong hệ thống điều khiển khí nén</a:t>
              </a:r>
              <a:endPara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366177" y="2784294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0" name="Group 19"/>
          <p:cNvGrpSpPr/>
          <p:nvPr/>
        </p:nvGrpSpPr>
        <p:grpSpPr>
          <a:xfrm>
            <a:off x="683825" y="1826146"/>
            <a:ext cx="8227902" cy="583639"/>
            <a:chOff x="986895" y="2041992"/>
            <a:chExt cx="5694325" cy="583639"/>
          </a:xfrm>
        </p:grpSpPr>
        <p:sp>
          <p:nvSpPr>
            <p:cNvPr id="21" name="Rectangle 20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Khái niệm về khí nén, máy nén khí và TB xử lý khí nén</a:t>
              </a:r>
              <a:endPara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319050" y="1753191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TextBox 23"/>
          <p:cNvSpPr txBox="1"/>
          <p:nvPr/>
        </p:nvSpPr>
        <p:spPr>
          <a:xfrm>
            <a:off x="266487" y="1841185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9050" y="2880908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66486" y="5060402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03561" y="3970685"/>
            <a:ext cx="8008165" cy="583639"/>
          </a:xfrm>
          <a:prstGeom prst="rect">
            <a:avLst/>
          </a:prstGeom>
          <a:solidFill>
            <a:srgbClr val="FFFF00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63264" tIns="43180" rIns="43180" bIns="43180" numCol="1" spcCol="1270" anchor="ctr" anchorCtr="0">
            <a:noAutofit/>
          </a:bodyPr>
          <a:lstStyle/>
          <a:p>
            <a:pPr lvl="0" defTabSz="755650">
              <a:lnSpc>
                <a:spcPct val="90000"/>
              </a:lnSpc>
              <a:spcAft>
                <a:spcPct val="35000"/>
              </a:spcAft>
            </a:pPr>
            <a:r>
              <a:rPr lang="nl-NL" sz="240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kế mạch điều khiển bằng khí nén</a:t>
            </a:r>
            <a:endParaRPr lang="en-US" sz="2400" kern="120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6485" y="6078968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15" name="Oval 14"/>
          <p:cNvSpPr/>
          <p:nvPr/>
        </p:nvSpPr>
        <p:spPr>
          <a:xfrm>
            <a:off x="326313" y="3883389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TextBox 25"/>
          <p:cNvSpPr txBox="1"/>
          <p:nvPr/>
        </p:nvSpPr>
        <p:spPr>
          <a:xfrm>
            <a:off x="266486" y="3986553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1834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  <p:bldP spid="3" grpId="0"/>
      <p:bldP spid="24" grpId="0"/>
      <p:bldP spid="25" grpId="0"/>
      <p:bldP spid="27" grpId="0"/>
      <p:bldP spid="31" grpId="0" animBg="1"/>
      <p:bldP spid="28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61365" y="316551"/>
            <a:ext cx="88212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GIỚI THIỆU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208382" y="5658773"/>
            <a:ext cx="7656218" cy="583639"/>
            <a:chOff x="986895" y="2041992"/>
            <a:chExt cx="5694325" cy="583639"/>
          </a:xfrm>
        </p:grpSpPr>
        <p:sp>
          <p:nvSpPr>
            <p:cNvPr id="5" name="Rectangle 4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angle 5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400" kern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Phương pháp điều khiển theo tầng</a:t>
              </a:r>
              <a:endParaRPr lang="en-US" sz="2400" kern="120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161255" y="4631544"/>
            <a:ext cx="7703345" cy="583639"/>
            <a:chOff x="986895" y="2041992"/>
            <a:chExt cx="5694325" cy="583639"/>
          </a:xfrm>
        </p:grpSpPr>
        <p:sp>
          <p:nvSpPr>
            <p:cNvPr id="9" name="Rectangle 8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Phương pháp thiết kế mạch theo chu trình</a:t>
              </a:r>
              <a:endPara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1" name="Oval 10"/>
          <p:cNvSpPr/>
          <p:nvPr/>
        </p:nvSpPr>
        <p:spPr>
          <a:xfrm>
            <a:off x="796479" y="4558589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Group 11"/>
          <p:cNvGrpSpPr/>
          <p:nvPr/>
        </p:nvGrpSpPr>
        <p:grpSpPr>
          <a:xfrm>
            <a:off x="1356199" y="3561086"/>
            <a:ext cx="7508402" cy="583639"/>
            <a:chOff x="986895" y="2041992"/>
            <a:chExt cx="5694325" cy="583639"/>
          </a:xfrm>
        </p:grpSpPr>
        <p:sp>
          <p:nvSpPr>
            <p:cNvPr id="13" name="Rectangle 12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 13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lvl="0" defTabSz="755650">
                <a:lnSpc>
                  <a:spcPct val="90000"/>
                </a:lnSpc>
                <a:spcAft>
                  <a:spcPct val="3500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Phương pháp thiết kế mạch điều khiển bằng tay</a:t>
              </a:r>
              <a:endParaRPr lang="en-US" sz="2400" kern="12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95727" y="2503609"/>
            <a:ext cx="7768874" cy="583639"/>
            <a:chOff x="986895" y="2041992"/>
            <a:chExt cx="5694325" cy="583639"/>
          </a:xfrm>
        </p:grpSpPr>
        <p:sp>
          <p:nvSpPr>
            <p:cNvPr id="17" name="Rectangle 16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Biểu đồ trạng thái</a:t>
              </a:r>
              <a:endPara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730952" y="2430654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0" name="Group 19"/>
          <p:cNvGrpSpPr/>
          <p:nvPr/>
        </p:nvGrpSpPr>
        <p:grpSpPr>
          <a:xfrm>
            <a:off x="683825" y="1512561"/>
            <a:ext cx="8180776" cy="583639"/>
            <a:chOff x="986895" y="2041992"/>
            <a:chExt cx="5694325" cy="583639"/>
          </a:xfrm>
        </p:grpSpPr>
        <p:sp>
          <p:nvSpPr>
            <p:cNvPr id="21" name="Rectangle 20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986895" y="2041992"/>
              <a:ext cx="5694325" cy="583639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3264" tIns="43180" rIns="43180" bIns="43180" numCol="1" spcCol="1270" anchor="ctr" anchorCtr="0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nl-NL" sz="2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Thiết kế mạch điều khiển bằng khí nén</a:t>
              </a:r>
              <a:endPara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319050" y="1439606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TextBox 23"/>
          <p:cNvSpPr txBox="1"/>
          <p:nvPr/>
        </p:nvSpPr>
        <p:spPr>
          <a:xfrm>
            <a:off x="266487" y="1527600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3825" y="2527268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6652" y="4631544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3.3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475228" y="5668079"/>
            <a:ext cx="7389372" cy="583639"/>
          </a:xfrm>
          <a:prstGeom prst="rect">
            <a:avLst/>
          </a:prstGeom>
          <a:solidFill>
            <a:srgbClr val="FFFF00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63264" tIns="43180" rIns="43180" bIns="43180" numCol="1" spcCol="1270" anchor="ctr" anchorCtr="0">
            <a:noAutofit/>
          </a:bodyPr>
          <a:lstStyle/>
          <a:p>
            <a:pPr lvl="0" defTabSz="755650">
              <a:lnSpc>
                <a:spcPct val="90000"/>
              </a:lnSpc>
              <a:spcAft>
                <a:spcPct val="35000"/>
              </a:spcAft>
            </a:pPr>
            <a:r>
              <a:rPr lang="nl-NL" sz="240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Phương pháp điều khiển theo tầng</a:t>
            </a:r>
            <a:endParaRPr lang="en-US" sz="2400" kern="1200">
              <a:solidFill>
                <a:srgbClr val="FF0000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790779" y="3483168"/>
            <a:ext cx="729549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TextBox 25"/>
          <p:cNvSpPr txBox="1"/>
          <p:nvPr/>
        </p:nvSpPr>
        <p:spPr>
          <a:xfrm>
            <a:off x="730952" y="3586332"/>
            <a:ext cx="83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3.2</a:t>
            </a:r>
          </a:p>
        </p:txBody>
      </p:sp>
      <p:sp>
        <p:nvSpPr>
          <p:cNvPr id="7" name="Oval 6"/>
          <p:cNvSpPr/>
          <p:nvPr/>
        </p:nvSpPr>
        <p:spPr>
          <a:xfrm>
            <a:off x="843607" y="5585818"/>
            <a:ext cx="727716" cy="729549"/>
          </a:xfrm>
          <a:prstGeom prst="ellipse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TextBox 27"/>
          <p:cNvSpPr txBox="1"/>
          <p:nvPr/>
        </p:nvSpPr>
        <p:spPr>
          <a:xfrm>
            <a:off x="843607" y="5668079"/>
            <a:ext cx="763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3.4</a:t>
            </a:r>
          </a:p>
        </p:txBody>
      </p:sp>
    </p:spTree>
    <p:extLst>
      <p:ext uri="{BB962C8B-B14F-4D97-AF65-F5344CB8AC3E}">
        <p14:creationId xmlns:p14="http://schemas.microsoft.com/office/powerpoint/2010/main" val="232520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/>
      <p:bldP spid="25" grpId="0"/>
      <p:bldP spid="27" grpId="0"/>
      <p:bldP spid="31" grpId="0" animBg="1"/>
      <p:bldP spid="26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61365" y="1658425"/>
            <a:ext cx="882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Phương pháp sư phạm</a:t>
            </a:r>
          </a:p>
        </p:txBody>
      </p:sp>
      <p:sp>
        <p:nvSpPr>
          <p:cNvPr id="3" name="Rectangle 2"/>
          <p:cNvSpPr/>
          <p:nvPr/>
        </p:nvSpPr>
        <p:spPr>
          <a:xfrm>
            <a:off x="542365" y="2490677"/>
            <a:ext cx="84402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Thuyết trình, nêu vấn đề, thảo luận nhóm, vấn đáp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1365" y="3712892"/>
            <a:ext cx="88212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Đồ dùng, trang thiết bị dạy học</a:t>
            </a:r>
          </a:p>
        </p:txBody>
      </p:sp>
      <p:sp>
        <p:nvSpPr>
          <p:cNvPr id="5" name="Rectangle 4"/>
          <p:cNvSpPr/>
          <p:nvPr/>
        </p:nvSpPr>
        <p:spPr>
          <a:xfrm>
            <a:off x="542365" y="4585485"/>
            <a:ext cx="84402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Bảng, phấn, bút lông bảng, máy chiếu, máy vi tính</a:t>
            </a:r>
          </a:p>
        </p:txBody>
      </p:sp>
      <p:sp>
        <p:nvSpPr>
          <p:cNvPr id="6" name="Rectangle 5"/>
          <p:cNvSpPr/>
          <p:nvPr/>
        </p:nvSpPr>
        <p:spPr>
          <a:xfrm>
            <a:off x="542365" y="5337055"/>
            <a:ext cx="84402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Tài liệu môn học, phiếu học tập, phiếu kiểm tra.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61365" y="503008"/>
            <a:ext cx="88212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GIỚI THIỆU </a:t>
            </a:r>
          </a:p>
        </p:txBody>
      </p:sp>
    </p:spTree>
    <p:extLst>
      <p:ext uri="{BB962C8B-B14F-4D97-AF65-F5344CB8AC3E}">
        <p14:creationId xmlns:p14="http://schemas.microsoft.com/office/powerpoint/2010/main" val="223632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910448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KÍNH CHÚC HỘI THI GIÁO VIÊN DẠY GIỎI </a:t>
            </a:r>
          </a:p>
          <a:p>
            <a:pPr algn="ctr"/>
            <a:r>
              <a:rPr lang="en-US" sz="3200" b="1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CẤP KHOA NĂM HỌC 2015 – 2016 </a:t>
            </a:r>
          </a:p>
          <a:p>
            <a:pPr algn="ctr"/>
            <a:r>
              <a:rPr lang="en-US" sz="3200" b="1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THÀNH CÔNG TỐT ĐẸP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456" y="2770094"/>
            <a:ext cx="2609088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7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6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7715" y="358775"/>
            <a:ext cx="87666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KiỂM TRA BÀI CŨ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17715" y="881995"/>
            <a:ext cx="876662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hãy trình bày nguyên lý hoạt động của mạch đóng nhãn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65" y="1928435"/>
            <a:ext cx="8723809" cy="43238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19518" y="3227294"/>
            <a:ext cx="56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V1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6707" y="3240741"/>
            <a:ext cx="56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V2</a:t>
            </a:r>
          </a:p>
        </p:txBody>
      </p:sp>
    </p:spTree>
    <p:extLst>
      <p:ext uri="{BB962C8B-B14F-4D97-AF65-F5344CB8AC3E}">
        <p14:creationId xmlns:p14="http://schemas.microsoft.com/office/powerpoint/2010/main" val="371867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3538" y="313782"/>
            <a:ext cx="85518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Mô hình máy dập khuôn</a:t>
            </a:r>
          </a:p>
        </p:txBody>
      </p:sp>
      <p:pic>
        <p:nvPicPr>
          <p:cNvPr id="60" name="ung dung 0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2600" y="1066922"/>
            <a:ext cx="8099330" cy="5467048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2381280" y="3600391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A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686332" y="1702273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B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037542" y="2365346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C</a:t>
            </a:r>
          </a:p>
        </p:txBody>
      </p:sp>
      <p:sp>
        <p:nvSpPr>
          <p:cNvPr id="3" name="Donut 2"/>
          <p:cNvSpPr/>
          <p:nvPr/>
        </p:nvSpPr>
        <p:spPr>
          <a:xfrm>
            <a:off x="726138" y="1702273"/>
            <a:ext cx="618565" cy="618565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2010" y="1237559"/>
            <a:ext cx="806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</a:t>
            </a:r>
          </a:p>
        </p:txBody>
      </p:sp>
      <p:sp>
        <p:nvSpPr>
          <p:cNvPr id="5" name="Rectangle 4"/>
          <p:cNvSpPr/>
          <p:nvPr/>
        </p:nvSpPr>
        <p:spPr>
          <a:xfrm>
            <a:off x="632010" y="1651116"/>
            <a:ext cx="806823" cy="7276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35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2374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4" fill="hold" display="0">
                  <p:stCondLst>
                    <p:cond delay="indefinite"/>
                  </p:stCondLst>
                </p:cTn>
                <p:tgtEl>
                  <p:spTgt spid="60"/>
                </p:tgtEl>
              </p:cMediaNode>
            </p:video>
          </p:childTnLst>
        </p:cTn>
      </p:par>
    </p:tnLst>
    <p:bldLst>
      <p:bldP spid="6" grpId="0"/>
      <p:bldP spid="61" grpId="0"/>
      <p:bldP spid="62" grpId="0"/>
      <p:bldP spid="63" grpId="0"/>
      <p:bldP spid="3" grpId="0" animBg="1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55494" y="356348"/>
            <a:ext cx="86265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b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3.4 PHƯƠNG PHÁP ĐIỀU KHIỂN THEO TẦNG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5493" y="1242087"/>
            <a:ext cx="86265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ahoma" pitchFamily="34" charset="0"/>
                <a:cs typeface="Tahoma" pitchFamily="34" charset="0"/>
              </a:rPr>
              <a:t>Mục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tiêu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: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Sau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khi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học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xong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bài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học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này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,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học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sinh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có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khả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năng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: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55493" y="2370157"/>
            <a:ext cx="86707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Kiến thức: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81465" y="2950318"/>
            <a:ext cx="844481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 b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à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 được phương ph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 điều khiển theo tần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</a:t>
            </a:r>
          </a:p>
          <a:p>
            <a:pPr lvl="0"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 b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à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 được nguy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ê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 lý hoạt động của mạch</a:t>
            </a:r>
            <a:endParaRPr lang="en-US" sz="28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55493" y="4033750"/>
            <a:ext cx="83764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Kỹ năng: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34281" y="4694884"/>
            <a:ext cx="85920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kế được mạch điều khiển 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theo</a:t>
            </a:r>
            <a:r>
              <a:rPr lang="vi-VN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tầng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55493" y="5394118"/>
            <a:ext cx="83764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Thái độ: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4281" y="5994392"/>
            <a:ext cx="85920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Tích cực học tập, rèn luyện tính cẩn thận, chính xác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7" grpId="0"/>
      <p:bldP spid="13" grpId="0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24563" y="1949145"/>
            <a:ext cx="86194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Điều khiển theo tầng là chia các bước thực hiện có cùng chức năng thành từng tầng riêng.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4563" y="1145214"/>
            <a:ext cx="8619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Khái niệm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4563" y="4418781"/>
            <a:ext cx="86194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Phần tử cơ bản của điều khiển theo tầng là các phần tử nhớ: các van đảo chiều 5/2.</a:t>
            </a:r>
          </a:p>
        </p:txBody>
      </p:sp>
      <p:sp>
        <p:nvSpPr>
          <p:cNvPr id="2" name="Rectangle 1"/>
          <p:cNvSpPr/>
          <p:nvPr/>
        </p:nvSpPr>
        <p:spPr>
          <a:xfrm>
            <a:off x="324563" y="3183963"/>
            <a:ext cx="8557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Ở tại mỗi thời điểm, nguồn chỉ cung cấp cho tầng đang hoạt động.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55494" y="356348"/>
            <a:ext cx="86265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b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3.4 PHƯƠNG PHÁP ĐIỀU KHIỂN THEO TẦNG</a:t>
            </a:r>
          </a:p>
        </p:txBody>
      </p:sp>
    </p:spTree>
    <p:extLst>
      <p:ext uri="{BB962C8B-B14F-4D97-AF65-F5344CB8AC3E}">
        <p14:creationId xmlns:p14="http://schemas.microsoft.com/office/powerpoint/2010/main" val="366998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94130" y="2647576"/>
            <a:ext cx="4549589" cy="685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r>
              <a:rPr lang="vi-VN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CỤM CƠ CẤU CHẤP HÀNH</a:t>
            </a:r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94131" y="5251076"/>
            <a:ext cx="4549588" cy="685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CỤM ĐẢO TẦNG</a:t>
            </a:r>
          </a:p>
        </p:txBody>
      </p:sp>
      <p:sp>
        <p:nvSpPr>
          <p:cNvPr id="144390" name="Rectangle 6"/>
          <p:cNvSpPr>
            <a:spLocks noChangeArrowheads="1"/>
          </p:cNvSpPr>
          <p:nvPr/>
        </p:nvSpPr>
        <p:spPr bwMode="auto">
          <a:xfrm>
            <a:off x="5901020" y="1580776"/>
            <a:ext cx="3000932" cy="520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pPr algn="ctr"/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Xi lanh</a:t>
            </a:r>
          </a:p>
        </p:txBody>
      </p:sp>
      <p:sp>
        <p:nvSpPr>
          <p:cNvPr id="144391" name="Rectangle 7"/>
          <p:cNvSpPr>
            <a:spLocks noChangeArrowheads="1"/>
          </p:cNvSpPr>
          <p:nvPr/>
        </p:nvSpPr>
        <p:spPr bwMode="auto">
          <a:xfrm>
            <a:off x="5901019" y="2698376"/>
            <a:ext cx="3000933" cy="520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pPr algn="ctr"/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Van đảo chiều</a:t>
            </a:r>
          </a:p>
        </p:txBody>
      </p:sp>
      <p:sp>
        <p:nvSpPr>
          <p:cNvPr id="144392" name="Rectangle 8"/>
          <p:cNvSpPr>
            <a:spLocks noChangeArrowheads="1"/>
          </p:cNvSpPr>
          <p:nvPr/>
        </p:nvSpPr>
        <p:spPr bwMode="auto">
          <a:xfrm>
            <a:off x="5905501" y="3815976"/>
            <a:ext cx="3198158" cy="520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 tắc hành trình</a:t>
            </a:r>
          </a:p>
        </p:txBody>
      </p:sp>
      <p:sp>
        <p:nvSpPr>
          <p:cNvPr id="144393" name="Rectangle 9"/>
          <p:cNvSpPr>
            <a:spLocks noChangeArrowheads="1"/>
          </p:cNvSpPr>
          <p:nvPr/>
        </p:nvSpPr>
        <p:spPr bwMode="auto">
          <a:xfrm>
            <a:off x="5901020" y="4844676"/>
            <a:ext cx="3014380" cy="520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pPr algn="ctr"/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Van đảo chiều</a:t>
            </a:r>
          </a:p>
        </p:txBody>
      </p:sp>
      <p:sp>
        <p:nvSpPr>
          <p:cNvPr id="144394" name="Rectangle 10"/>
          <p:cNvSpPr>
            <a:spLocks noChangeArrowheads="1"/>
          </p:cNvSpPr>
          <p:nvPr/>
        </p:nvSpPr>
        <p:spPr bwMode="auto">
          <a:xfrm>
            <a:off x="5905499" y="5936876"/>
            <a:ext cx="3198160" cy="520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 tắc hành trình</a:t>
            </a:r>
          </a:p>
        </p:txBody>
      </p:sp>
      <p:sp>
        <p:nvSpPr>
          <p:cNvPr id="144396" name="Line 12"/>
          <p:cNvSpPr>
            <a:spLocks noChangeShapeType="1"/>
          </p:cNvSpPr>
          <p:nvPr/>
        </p:nvSpPr>
        <p:spPr bwMode="auto">
          <a:xfrm flipV="1">
            <a:off x="4764369" y="1875116"/>
            <a:ext cx="1016000" cy="838432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4397" name="Line 13"/>
          <p:cNvSpPr>
            <a:spLocks noChangeShapeType="1"/>
          </p:cNvSpPr>
          <p:nvPr/>
        </p:nvSpPr>
        <p:spPr bwMode="auto">
          <a:xfrm>
            <a:off x="4764369" y="2943271"/>
            <a:ext cx="1041400" cy="24653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4398" name="Line 14"/>
          <p:cNvSpPr>
            <a:spLocks noChangeShapeType="1"/>
          </p:cNvSpPr>
          <p:nvPr/>
        </p:nvSpPr>
        <p:spPr bwMode="auto">
          <a:xfrm>
            <a:off x="4764369" y="3205885"/>
            <a:ext cx="1016000" cy="881016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4399" name="Line 15"/>
          <p:cNvSpPr>
            <a:spLocks noChangeShapeType="1"/>
          </p:cNvSpPr>
          <p:nvPr/>
        </p:nvSpPr>
        <p:spPr bwMode="auto">
          <a:xfrm flipV="1">
            <a:off x="4764369" y="5139132"/>
            <a:ext cx="1016000" cy="305033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4400" name="Line 16"/>
          <p:cNvSpPr>
            <a:spLocks noChangeShapeType="1"/>
          </p:cNvSpPr>
          <p:nvPr/>
        </p:nvSpPr>
        <p:spPr bwMode="auto">
          <a:xfrm>
            <a:off x="4764369" y="5752726"/>
            <a:ext cx="1041400" cy="464670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64592" y="266887"/>
            <a:ext cx="87777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Nguyên lý điều khiển theo tầng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64593" y="866775"/>
            <a:ext cx="84841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mạch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điều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khiển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theo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tầng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hai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cụm</a:t>
            </a:r>
            <a:endParaRPr lang="en-US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4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4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44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144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4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animBg="1"/>
      <p:bldP spid="144388" grpId="0" animBg="1"/>
      <p:bldP spid="144390" grpId="0" animBg="1"/>
      <p:bldP spid="144391" grpId="0" animBg="1"/>
      <p:bldP spid="144392" grpId="0" animBg="1"/>
      <p:bldP spid="144393" grpId="0" animBg="1"/>
      <p:bldP spid="144394" grpId="0" animBg="1"/>
      <p:bldP spid="144396" grpId="0" animBg="1"/>
      <p:bldP spid="144397" grpId="0" animBg="1"/>
      <p:bldP spid="144398" grpId="0" animBg="1"/>
      <p:bldP spid="144399" grpId="0" animBg="1"/>
      <p:bldP spid="144400" grpId="0" animBg="1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82575" y="902493"/>
            <a:ext cx="4194175" cy="558800"/>
          </a:xfrm>
          <a:prstGeom prst="rect">
            <a:avLst/>
          </a:prstGeom>
          <a:solidFill>
            <a:srgbClr val="FF66FF"/>
          </a:solidFill>
          <a:ln w="38100">
            <a:solidFill>
              <a:srgbClr val="FFFF0B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00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Nguyên tắc chia tầng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333034" y="2252755"/>
            <a:ext cx="4319587" cy="3216275"/>
            <a:chOff x="2104" y="1077"/>
            <a:chExt cx="2721" cy="2026"/>
          </a:xfrm>
        </p:grpSpPr>
        <p:sp>
          <p:nvSpPr>
            <p:cNvPr id="18445" name="Line 6"/>
            <p:cNvSpPr>
              <a:spLocks noChangeShapeType="1"/>
            </p:cNvSpPr>
            <p:nvPr/>
          </p:nvSpPr>
          <p:spPr bwMode="auto">
            <a:xfrm flipV="1">
              <a:off x="2717" y="1636"/>
              <a:ext cx="519" cy="601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46" name="Line 7"/>
            <p:cNvSpPr>
              <a:spLocks noChangeShapeType="1"/>
            </p:cNvSpPr>
            <p:nvPr/>
          </p:nvSpPr>
          <p:spPr bwMode="auto">
            <a:xfrm>
              <a:off x="3221" y="1644"/>
              <a:ext cx="1000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47" name="Line 8"/>
            <p:cNvSpPr>
              <a:spLocks noChangeShapeType="1"/>
            </p:cNvSpPr>
            <p:nvPr/>
          </p:nvSpPr>
          <p:spPr bwMode="auto">
            <a:xfrm>
              <a:off x="4202" y="1636"/>
              <a:ext cx="532" cy="611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48" name="Line 9"/>
            <p:cNvSpPr>
              <a:spLocks noChangeShapeType="1"/>
            </p:cNvSpPr>
            <p:nvPr/>
          </p:nvSpPr>
          <p:spPr bwMode="auto">
            <a:xfrm>
              <a:off x="2717" y="3095"/>
              <a:ext cx="504" cy="0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49" name="Line 10"/>
            <p:cNvSpPr>
              <a:spLocks noChangeShapeType="1"/>
            </p:cNvSpPr>
            <p:nvPr/>
          </p:nvSpPr>
          <p:spPr bwMode="auto">
            <a:xfrm flipV="1">
              <a:off x="3205" y="2534"/>
              <a:ext cx="522" cy="569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0" name="Line 11"/>
            <p:cNvSpPr>
              <a:spLocks noChangeShapeType="1"/>
            </p:cNvSpPr>
            <p:nvPr/>
          </p:nvSpPr>
          <p:spPr bwMode="auto">
            <a:xfrm>
              <a:off x="4230" y="3091"/>
              <a:ext cx="522" cy="0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1" name="Line 12"/>
            <p:cNvSpPr>
              <a:spLocks noChangeShapeType="1"/>
            </p:cNvSpPr>
            <p:nvPr/>
          </p:nvSpPr>
          <p:spPr bwMode="auto">
            <a:xfrm>
              <a:off x="3729" y="2534"/>
              <a:ext cx="513" cy="561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2" name="Oval 13"/>
            <p:cNvSpPr>
              <a:spLocks noChangeArrowheads="1"/>
            </p:cNvSpPr>
            <p:nvPr/>
          </p:nvSpPr>
          <p:spPr bwMode="auto">
            <a:xfrm>
              <a:off x="2558" y="1077"/>
              <a:ext cx="295" cy="272"/>
            </a:xfrm>
            <a:prstGeom prst="ellips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3" name="Line 14"/>
            <p:cNvSpPr>
              <a:spLocks noChangeShapeType="1"/>
            </p:cNvSpPr>
            <p:nvPr/>
          </p:nvSpPr>
          <p:spPr bwMode="auto">
            <a:xfrm flipV="1">
              <a:off x="2709" y="1213"/>
              <a:ext cx="0" cy="431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4" name="Line 15"/>
            <p:cNvSpPr>
              <a:spLocks noChangeShapeType="1"/>
            </p:cNvSpPr>
            <p:nvPr/>
          </p:nvSpPr>
          <p:spPr bwMode="auto">
            <a:xfrm>
              <a:off x="2558" y="1213"/>
              <a:ext cx="295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5" name="Text Box 16"/>
            <p:cNvSpPr txBox="1">
              <a:spLocks noChangeArrowheads="1"/>
            </p:cNvSpPr>
            <p:nvPr/>
          </p:nvSpPr>
          <p:spPr bwMode="auto">
            <a:xfrm>
              <a:off x="2104" y="1085"/>
              <a:ext cx="544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Start</a:t>
              </a:r>
            </a:p>
          </p:txBody>
        </p:sp>
        <p:sp>
          <p:nvSpPr>
            <p:cNvPr id="18456" name="Line 17"/>
            <p:cNvSpPr>
              <a:spLocks noChangeShapeType="1"/>
            </p:cNvSpPr>
            <p:nvPr/>
          </p:nvSpPr>
          <p:spPr bwMode="auto">
            <a:xfrm flipH="1">
              <a:off x="3102" y="1667"/>
              <a:ext cx="113" cy="2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7" name="Line 18"/>
            <p:cNvSpPr>
              <a:spLocks noChangeShapeType="1"/>
            </p:cNvSpPr>
            <p:nvPr/>
          </p:nvSpPr>
          <p:spPr bwMode="auto">
            <a:xfrm>
              <a:off x="3102" y="1917"/>
              <a:ext cx="0" cy="9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8" name="Line 19"/>
            <p:cNvSpPr>
              <a:spLocks noChangeShapeType="1"/>
            </p:cNvSpPr>
            <p:nvPr/>
          </p:nvSpPr>
          <p:spPr bwMode="auto">
            <a:xfrm>
              <a:off x="3102" y="2892"/>
              <a:ext cx="11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9" name="Text Box 20"/>
            <p:cNvSpPr txBox="1">
              <a:spLocks noChangeArrowheads="1"/>
            </p:cNvSpPr>
            <p:nvPr/>
          </p:nvSpPr>
          <p:spPr bwMode="auto">
            <a:xfrm>
              <a:off x="3391" y="2266"/>
              <a:ext cx="304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  <a:r>
                <a:rPr lang="en-US" sz="2400" b="1" baseline="-2500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8460" name="Text Box 21"/>
            <p:cNvSpPr txBox="1">
              <a:spLocks noChangeArrowheads="1"/>
            </p:cNvSpPr>
            <p:nvPr/>
          </p:nvSpPr>
          <p:spPr bwMode="auto">
            <a:xfrm>
              <a:off x="3102" y="1347"/>
              <a:ext cx="24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  <a:r>
                <a:rPr lang="en-US" sz="2400" b="1" baseline="-2500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8461" name="Text Box 22"/>
            <p:cNvSpPr txBox="1">
              <a:spLocks noChangeArrowheads="1"/>
            </p:cNvSpPr>
            <p:nvPr/>
          </p:nvSpPr>
          <p:spPr bwMode="auto">
            <a:xfrm>
              <a:off x="4395" y="2821"/>
              <a:ext cx="26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  <a:r>
                <a:rPr lang="en-US" sz="2400" b="1" baseline="-2500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18462" name="Line 23"/>
            <p:cNvSpPr>
              <a:spLocks noChangeShapeType="1"/>
            </p:cNvSpPr>
            <p:nvPr/>
          </p:nvSpPr>
          <p:spPr bwMode="auto">
            <a:xfrm flipH="1" flipV="1">
              <a:off x="3601" y="2370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3" name="Text Box 24"/>
            <p:cNvSpPr txBox="1">
              <a:spLocks noChangeArrowheads="1"/>
            </p:cNvSpPr>
            <p:nvPr/>
          </p:nvSpPr>
          <p:spPr bwMode="auto">
            <a:xfrm>
              <a:off x="2417" y="1838"/>
              <a:ext cx="23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</a:p>
          </p:txBody>
        </p:sp>
        <p:sp>
          <p:nvSpPr>
            <p:cNvPr id="18464" name="Text Box 25"/>
            <p:cNvSpPr txBox="1">
              <a:spLocks noChangeArrowheads="1"/>
            </p:cNvSpPr>
            <p:nvPr/>
          </p:nvSpPr>
          <p:spPr bwMode="auto">
            <a:xfrm>
              <a:off x="2417" y="2713"/>
              <a:ext cx="26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</a:p>
          </p:txBody>
        </p:sp>
        <p:grpSp>
          <p:nvGrpSpPr>
            <p:cNvPr id="18465" name="Group 26"/>
            <p:cNvGrpSpPr>
              <a:grpSpLocks/>
            </p:cNvGrpSpPr>
            <p:nvPr/>
          </p:nvGrpSpPr>
          <p:grpSpPr bwMode="auto">
            <a:xfrm>
              <a:off x="2716" y="1644"/>
              <a:ext cx="2109" cy="1452"/>
              <a:chOff x="3356" y="2613"/>
              <a:chExt cx="2109" cy="1452"/>
            </a:xfrm>
          </p:grpSpPr>
          <p:sp>
            <p:nvSpPr>
              <p:cNvPr id="18471" name="Line 27"/>
              <p:cNvSpPr>
                <a:spLocks noChangeShapeType="1"/>
              </p:cNvSpPr>
              <p:nvPr/>
            </p:nvSpPr>
            <p:spPr bwMode="auto">
              <a:xfrm>
                <a:off x="3356" y="2614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2" name="Line 28"/>
              <p:cNvSpPr>
                <a:spLocks noChangeShapeType="1"/>
              </p:cNvSpPr>
              <p:nvPr/>
            </p:nvSpPr>
            <p:spPr bwMode="auto">
              <a:xfrm>
                <a:off x="3861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3" name="Line 29"/>
              <p:cNvSpPr>
                <a:spLocks noChangeShapeType="1"/>
              </p:cNvSpPr>
              <p:nvPr/>
            </p:nvSpPr>
            <p:spPr bwMode="auto">
              <a:xfrm>
                <a:off x="4367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4" name="Line 30"/>
              <p:cNvSpPr>
                <a:spLocks noChangeShapeType="1"/>
              </p:cNvSpPr>
              <p:nvPr/>
            </p:nvSpPr>
            <p:spPr bwMode="auto">
              <a:xfrm>
                <a:off x="4871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5" name="Line 31"/>
              <p:cNvSpPr>
                <a:spLocks noChangeShapeType="1"/>
              </p:cNvSpPr>
              <p:nvPr/>
            </p:nvSpPr>
            <p:spPr bwMode="auto">
              <a:xfrm>
                <a:off x="5377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6" name="Line 32"/>
              <p:cNvSpPr>
                <a:spLocks noChangeShapeType="1"/>
              </p:cNvSpPr>
              <p:nvPr/>
            </p:nvSpPr>
            <p:spPr bwMode="auto">
              <a:xfrm>
                <a:off x="3356" y="2614"/>
                <a:ext cx="210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7" name="Line 33"/>
              <p:cNvSpPr>
                <a:spLocks noChangeShapeType="1"/>
              </p:cNvSpPr>
              <p:nvPr/>
            </p:nvSpPr>
            <p:spPr bwMode="auto">
              <a:xfrm>
                <a:off x="3356" y="3207"/>
                <a:ext cx="207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8" name="Line 34"/>
              <p:cNvSpPr>
                <a:spLocks noChangeShapeType="1"/>
              </p:cNvSpPr>
              <p:nvPr/>
            </p:nvSpPr>
            <p:spPr bwMode="auto">
              <a:xfrm>
                <a:off x="3356" y="3504"/>
                <a:ext cx="210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9" name="Line 35"/>
              <p:cNvSpPr>
                <a:spLocks noChangeShapeType="1"/>
              </p:cNvSpPr>
              <p:nvPr/>
            </p:nvSpPr>
            <p:spPr bwMode="auto">
              <a:xfrm>
                <a:off x="3356" y="4065"/>
                <a:ext cx="210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466" name="Line 36"/>
            <p:cNvSpPr>
              <a:spLocks noChangeShapeType="1"/>
            </p:cNvSpPr>
            <p:nvPr/>
          </p:nvSpPr>
          <p:spPr bwMode="auto">
            <a:xfrm>
              <a:off x="3602" y="2371"/>
              <a:ext cx="2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7" name="Line 37"/>
            <p:cNvSpPr>
              <a:spLocks noChangeShapeType="1"/>
            </p:cNvSpPr>
            <p:nvPr/>
          </p:nvSpPr>
          <p:spPr bwMode="auto">
            <a:xfrm flipH="1">
              <a:off x="3721" y="2370"/>
              <a:ext cx="142" cy="1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8" name="Line 38"/>
            <p:cNvSpPr>
              <a:spLocks noChangeShapeType="1"/>
            </p:cNvSpPr>
            <p:nvPr/>
          </p:nvSpPr>
          <p:spPr bwMode="auto">
            <a:xfrm flipV="1">
              <a:off x="4224" y="2907"/>
              <a:ext cx="136" cy="1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9" name="Line 39"/>
            <p:cNvSpPr>
              <a:spLocks noChangeShapeType="1"/>
            </p:cNvSpPr>
            <p:nvPr/>
          </p:nvSpPr>
          <p:spPr bwMode="auto">
            <a:xfrm flipV="1">
              <a:off x="4361" y="1975"/>
              <a:ext cx="0" cy="9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70" name="Line 40"/>
            <p:cNvSpPr>
              <a:spLocks noChangeShapeType="1"/>
            </p:cNvSpPr>
            <p:nvPr/>
          </p:nvSpPr>
          <p:spPr bwMode="auto">
            <a:xfrm flipH="1" flipV="1">
              <a:off x="4242" y="1701"/>
              <a:ext cx="119" cy="27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5321" name="Line 41"/>
          <p:cNvSpPr>
            <a:spLocks noChangeShapeType="1"/>
          </p:cNvSpPr>
          <p:nvPr/>
        </p:nvSpPr>
        <p:spPr bwMode="auto">
          <a:xfrm>
            <a:off x="5309346" y="5863662"/>
            <a:ext cx="12700" cy="825500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22" name="Line 42"/>
          <p:cNvSpPr>
            <a:spLocks noChangeShapeType="1"/>
          </p:cNvSpPr>
          <p:nvPr/>
        </p:nvSpPr>
        <p:spPr bwMode="auto">
          <a:xfrm>
            <a:off x="6922246" y="5850962"/>
            <a:ext cx="0" cy="838200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23" name="Line 43"/>
          <p:cNvSpPr>
            <a:spLocks noChangeShapeType="1"/>
          </p:cNvSpPr>
          <p:nvPr/>
        </p:nvSpPr>
        <p:spPr bwMode="auto">
          <a:xfrm>
            <a:off x="8509746" y="5785221"/>
            <a:ext cx="12700" cy="889000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24" name="Line 44"/>
          <p:cNvSpPr>
            <a:spLocks noChangeShapeType="1"/>
          </p:cNvSpPr>
          <p:nvPr/>
        </p:nvSpPr>
        <p:spPr bwMode="auto">
          <a:xfrm>
            <a:off x="5309346" y="6549462"/>
            <a:ext cx="1612900" cy="0"/>
          </a:xfrm>
          <a:prstGeom prst="line">
            <a:avLst/>
          </a:prstGeom>
          <a:noFill/>
          <a:ln w="28575">
            <a:solidFill>
              <a:srgbClr val="FFFF0B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5325" name="Line 45"/>
          <p:cNvSpPr>
            <a:spLocks noChangeShapeType="1"/>
          </p:cNvSpPr>
          <p:nvPr/>
        </p:nvSpPr>
        <p:spPr bwMode="auto">
          <a:xfrm>
            <a:off x="6909546" y="6562162"/>
            <a:ext cx="1600200" cy="0"/>
          </a:xfrm>
          <a:prstGeom prst="line">
            <a:avLst/>
          </a:prstGeom>
          <a:noFill/>
          <a:ln w="28575">
            <a:solidFill>
              <a:srgbClr val="FFFF0B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5326" name="Text Box 46"/>
          <p:cNvSpPr txBox="1">
            <a:spLocks noChangeArrowheads="1"/>
          </p:cNvSpPr>
          <p:nvPr/>
        </p:nvSpPr>
        <p:spPr bwMode="auto">
          <a:xfrm>
            <a:off x="5982446" y="6092262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</a:t>
            </a:r>
          </a:p>
        </p:txBody>
      </p:sp>
      <p:sp>
        <p:nvSpPr>
          <p:cNvPr id="225327" name="Text Box 47"/>
          <p:cNvSpPr txBox="1">
            <a:spLocks noChangeArrowheads="1"/>
          </p:cNvSpPr>
          <p:nvPr/>
        </p:nvSpPr>
        <p:spPr bwMode="auto">
          <a:xfrm>
            <a:off x="7595346" y="6079562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78381" y="3001118"/>
            <a:ext cx="369411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Ví dụ: hãy chia tầng cho hệ thống điều khiển sau.</a:t>
            </a: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164592" y="226546"/>
            <a:ext cx="87777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Nguyên lý điều khiển theo tầng</a:t>
            </a:r>
          </a:p>
        </p:txBody>
      </p:sp>
      <p:sp>
        <p:nvSpPr>
          <p:cNvPr id="48" name="Text Box 4"/>
          <p:cNvSpPr txBox="1">
            <a:spLocks noChangeArrowheads="1"/>
          </p:cNvSpPr>
          <p:nvPr/>
        </p:nvSpPr>
        <p:spPr bwMode="auto">
          <a:xfrm>
            <a:off x="282575" y="1667449"/>
            <a:ext cx="86597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“Trong một tầng, một xi lanh không thể vừa đi ra và vừa đi vào.”</a:t>
            </a: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5163393" y="5420484"/>
            <a:ext cx="3209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    B+    B-     A-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281962" y="3006505"/>
            <a:ext cx="3949655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Giả sử các xi lanh được kí hiệu bằng các mẫu tự A, B, C, D… thì khi xi lanh đi ra được kí hiệu bằng dấu “+”, còn xi lanh đi vào được kí hiệu bằng dấu “-”</a:t>
            </a: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454161" y="3918141"/>
            <a:ext cx="344739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CTHT nằm ở ranh giới 2 tầng làm nhiệm vụ đảo tầng</a:t>
            </a:r>
          </a:p>
        </p:txBody>
      </p:sp>
      <p:sp>
        <p:nvSpPr>
          <p:cNvPr id="3" name="Oval 2"/>
          <p:cNvSpPr/>
          <p:nvPr/>
        </p:nvSpPr>
        <p:spPr>
          <a:xfrm>
            <a:off x="6213008" y="4009088"/>
            <a:ext cx="595221" cy="595221"/>
          </a:xfrm>
          <a:prstGeom prst="ellipse">
            <a:avLst/>
          </a:prstGeom>
          <a:noFill/>
          <a:ln w="3810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rved Down Arrow 4"/>
          <p:cNvSpPr/>
          <p:nvPr/>
        </p:nvSpPr>
        <p:spPr>
          <a:xfrm>
            <a:off x="4231617" y="3346639"/>
            <a:ext cx="1981391" cy="555382"/>
          </a:xfrm>
          <a:prstGeom prst="curvedDownArrow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/>
      <p:bldP spid="225327" grpId="0"/>
      <p:bldP spid="47" grpId="0"/>
      <p:bldP spid="47" grpId="1"/>
      <p:bldP spid="47" grpId="2"/>
      <p:bldP spid="49" grpId="0"/>
      <p:bldP spid="48" grpId="0"/>
      <p:bldP spid="50" grpId="0"/>
      <p:bldP spid="51" grpId="0"/>
      <p:bldP spid="51" grpId="1"/>
      <p:bldP spid="52" grpId="0"/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7"/>
          <p:cNvGrpSpPr>
            <a:grpSpLocks/>
          </p:cNvGrpSpPr>
          <p:nvPr/>
        </p:nvGrpSpPr>
        <p:grpSpPr bwMode="auto">
          <a:xfrm>
            <a:off x="3254281" y="1524936"/>
            <a:ext cx="5480051" cy="3887788"/>
            <a:chOff x="2089" y="826"/>
            <a:chExt cx="3452" cy="2449"/>
          </a:xfrm>
        </p:grpSpPr>
        <p:sp>
          <p:nvSpPr>
            <p:cNvPr id="19474" name="Line 48"/>
            <p:cNvSpPr>
              <a:spLocks noChangeShapeType="1"/>
            </p:cNvSpPr>
            <p:nvPr/>
          </p:nvSpPr>
          <p:spPr bwMode="auto">
            <a:xfrm>
              <a:off x="2782" y="2613"/>
              <a:ext cx="2726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5" name="Line 49"/>
            <p:cNvSpPr>
              <a:spLocks noChangeShapeType="1"/>
            </p:cNvSpPr>
            <p:nvPr/>
          </p:nvSpPr>
          <p:spPr bwMode="auto">
            <a:xfrm flipV="1">
              <a:off x="2783" y="1321"/>
              <a:ext cx="474" cy="536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6" name="Line 50"/>
            <p:cNvSpPr>
              <a:spLocks noChangeShapeType="1"/>
            </p:cNvSpPr>
            <p:nvPr/>
          </p:nvSpPr>
          <p:spPr bwMode="auto">
            <a:xfrm>
              <a:off x="3239" y="1330"/>
              <a:ext cx="904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7" name="Line 51"/>
            <p:cNvSpPr>
              <a:spLocks noChangeShapeType="1"/>
            </p:cNvSpPr>
            <p:nvPr/>
          </p:nvSpPr>
          <p:spPr bwMode="auto">
            <a:xfrm>
              <a:off x="4128" y="1321"/>
              <a:ext cx="479" cy="545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8" name="Line 52"/>
            <p:cNvSpPr>
              <a:spLocks noChangeShapeType="1"/>
            </p:cNvSpPr>
            <p:nvPr/>
          </p:nvSpPr>
          <p:spPr bwMode="auto">
            <a:xfrm>
              <a:off x="2783" y="2620"/>
              <a:ext cx="456" cy="0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9" name="Line 53"/>
            <p:cNvSpPr>
              <a:spLocks noChangeShapeType="1"/>
            </p:cNvSpPr>
            <p:nvPr/>
          </p:nvSpPr>
          <p:spPr bwMode="auto">
            <a:xfrm flipV="1">
              <a:off x="3230" y="2121"/>
              <a:ext cx="466" cy="503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0" name="Line 54"/>
            <p:cNvSpPr>
              <a:spLocks noChangeShapeType="1"/>
            </p:cNvSpPr>
            <p:nvPr/>
          </p:nvSpPr>
          <p:spPr bwMode="auto">
            <a:xfrm>
              <a:off x="4151" y="2616"/>
              <a:ext cx="1348" cy="0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1" name="Line 55"/>
            <p:cNvSpPr>
              <a:spLocks noChangeShapeType="1"/>
            </p:cNvSpPr>
            <p:nvPr/>
          </p:nvSpPr>
          <p:spPr bwMode="auto">
            <a:xfrm>
              <a:off x="3698" y="2121"/>
              <a:ext cx="458" cy="507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2" name="Oval 56"/>
            <p:cNvSpPr>
              <a:spLocks noChangeArrowheads="1"/>
            </p:cNvSpPr>
            <p:nvPr/>
          </p:nvSpPr>
          <p:spPr bwMode="auto">
            <a:xfrm>
              <a:off x="2639" y="826"/>
              <a:ext cx="267" cy="242"/>
            </a:xfrm>
            <a:prstGeom prst="ellips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83" name="Line 57"/>
            <p:cNvSpPr>
              <a:spLocks noChangeShapeType="1"/>
            </p:cNvSpPr>
            <p:nvPr/>
          </p:nvSpPr>
          <p:spPr bwMode="auto">
            <a:xfrm flipV="1">
              <a:off x="2783" y="947"/>
              <a:ext cx="0" cy="383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4" name="Line 58"/>
            <p:cNvSpPr>
              <a:spLocks noChangeShapeType="1"/>
            </p:cNvSpPr>
            <p:nvPr/>
          </p:nvSpPr>
          <p:spPr bwMode="auto">
            <a:xfrm>
              <a:off x="2639" y="947"/>
              <a:ext cx="267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5" name="Text Box 59"/>
            <p:cNvSpPr txBox="1">
              <a:spLocks noChangeArrowheads="1"/>
            </p:cNvSpPr>
            <p:nvPr/>
          </p:nvSpPr>
          <p:spPr bwMode="auto">
            <a:xfrm>
              <a:off x="2089" y="849"/>
              <a:ext cx="484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Start</a:t>
              </a:r>
            </a:p>
          </p:txBody>
        </p:sp>
        <p:sp>
          <p:nvSpPr>
            <p:cNvPr id="19486" name="Line 60"/>
            <p:cNvSpPr>
              <a:spLocks noChangeShapeType="1"/>
            </p:cNvSpPr>
            <p:nvPr/>
          </p:nvSpPr>
          <p:spPr bwMode="auto">
            <a:xfrm flipH="1">
              <a:off x="3131" y="1351"/>
              <a:ext cx="102" cy="2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7" name="Line 61"/>
            <p:cNvSpPr>
              <a:spLocks noChangeShapeType="1"/>
            </p:cNvSpPr>
            <p:nvPr/>
          </p:nvSpPr>
          <p:spPr bwMode="auto">
            <a:xfrm>
              <a:off x="3131" y="1573"/>
              <a:ext cx="0" cy="8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8" name="Line 62"/>
            <p:cNvSpPr>
              <a:spLocks noChangeShapeType="1"/>
            </p:cNvSpPr>
            <p:nvPr/>
          </p:nvSpPr>
          <p:spPr bwMode="auto">
            <a:xfrm>
              <a:off x="3131" y="2440"/>
              <a:ext cx="102" cy="1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Text Box 63"/>
            <p:cNvSpPr txBox="1">
              <a:spLocks noChangeArrowheads="1"/>
            </p:cNvSpPr>
            <p:nvPr/>
          </p:nvSpPr>
          <p:spPr bwMode="auto">
            <a:xfrm>
              <a:off x="3319" y="1856"/>
              <a:ext cx="23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  <a:r>
                <a:rPr lang="en-US" sz="2400" b="1" baseline="-2500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9490" name="Text Box 64"/>
            <p:cNvSpPr txBox="1">
              <a:spLocks noChangeArrowheads="1"/>
            </p:cNvSpPr>
            <p:nvPr/>
          </p:nvSpPr>
          <p:spPr bwMode="auto">
            <a:xfrm>
              <a:off x="3131" y="1044"/>
              <a:ext cx="24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  <a:r>
                <a:rPr lang="en-US" sz="2400" b="1" baseline="-2500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9491" name="Text Box 65"/>
            <p:cNvSpPr txBox="1">
              <a:spLocks noChangeArrowheads="1"/>
            </p:cNvSpPr>
            <p:nvPr/>
          </p:nvSpPr>
          <p:spPr bwMode="auto">
            <a:xfrm>
              <a:off x="3914" y="2580"/>
              <a:ext cx="21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  <a:r>
                <a:rPr lang="en-US" sz="2400" b="1" baseline="-2500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19492" name="Line 66"/>
            <p:cNvSpPr>
              <a:spLocks noChangeShapeType="1"/>
            </p:cNvSpPr>
            <p:nvPr/>
          </p:nvSpPr>
          <p:spPr bwMode="auto">
            <a:xfrm flipH="1" flipV="1">
              <a:off x="3582" y="1976"/>
              <a:ext cx="102" cy="1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3" name="Text Box 67"/>
            <p:cNvSpPr txBox="1">
              <a:spLocks noChangeArrowheads="1"/>
            </p:cNvSpPr>
            <p:nvPr/>
          </p:nvSpPr>
          <p:spPr bwMode="auto">
            <a:xfrm>
              <a:off x="2561" y="1503"/>
              <a:ext cx="18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</a:p>
          </p:txBody>
        </p:sp>
        <p:sp>
          <p:nvSpPr>
            <p:cNvPr id="19494" name="Text Box 68"/>
            <p:cNvSpPr txBox="1">
              <a:spLocks noChangeArrowheads="1"/>
            </p:cNvSpPr>
            <p:nvPr/>
          </p:nvSpPr>
          <p:spPr bwMode="auto">
            <a:xfrm>
              <a:off x="2561" y="2280"/>
              <a:ext cx="16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</a:p>
          </p:txBody>
        </p:sp>
        <p:sp>
          <p:nvSpPr>
            <p:cNvPr id="19495" name="Line 69"/>
            <p:cNvSpPr>
              <a:spLocks noChangeShapeType="1"/>
            </p:cNvSpPr>
            <p:nvPr/>
          </p:nvSpPr>
          <p:spPr bwMode="auto">
            <a:xfrm>
              <a:off x="2782" y="1331"/>
              <a:ext cx="0" cy="1924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6" name="Line 70"/>
            <p:cNvSpPr>
              <a:spLocks noChangeShapeType="1"/>
            </p:cNvSpPr>
            <p:nvPr/>
          </p:nvSpPr>
          <p:spPr bwMode="auto">
            <a:xfrm>
              <a:off x="3239" y="1330"/>
              <a:ext cx="0" cy="1924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7" name="Line 71"/>
            <p:cNvSpPr>
              <a:spLocks noChangeShapeType="1"/>
            </p:cNvSpPr>
            <p:nvPr/>
          </p:nvSpPr>
          <p:spPr bwMode="auto">
            <a:xfrm>
              <a:off x="3696" y="1330"/>
              <a:ext cx="0" cy="1916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8" name="Line 72"/>
            <p:cNvSpPr>
              <a:spLocks noChangeShapeType="1"/>
            </p:cNvSpPr>
            <p:nvPr/>
          </p:nvSpPr>
          <p:spPr bwMode="auto">
            <a:xfrm>
              <a:off x="4152" y="1330"/>
              <a:ext cx="0" cy="1899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9" name="Line 73"/>
            <p:cNvSpPr>
              <a:spLocks noChangeShapeType="1"/>
            </p:cNvSpPr>
            <p:nvPr/>
          </p:nvSpPr>
          <p:spPr bwMode="auto">
            <a:xfrm>
              <a:off x="4610" y="1330"/>
              <a:ext cx="0" cy="1916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0" name="Line 74"/>
            <p:cNvSpPr>
              <a:spLocks noChangeShapeType="1"/>
            </p:cNvSpPr>
            <p:nvPr/>
          </p:nvSpPr>
          <p:spPr bwMode="auto">
            <a:xfrm>
              <a:off x="2782" y="1331"/>
              <a:ext cx="2759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1" name="Line 75"/>
            <p:cNvSpPr>
              <a:spLocks noChangeShapeType="1"/>
            </p:cNvSpPr>
            <p:nvPr/>
          </p:nvSpPr>
          <p:spPr bwMode="auto">
            <a:xfrm>
              <a:off x="2782" y="1858"/>
              <a:ext cx="2748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2" name="Line 76"/>
            <p:cNvSpPr>
              <a:spLocks noChangeShapeType="1"/>
            </p:cNvSpPr>
            <p:nvPr/>
          </p:nvSpPr>
          <p:spPr bwMode="auto">
            <a:xfrm>
              <a:off x="2782" y="2122"/>
              <a:ext cx="2717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3" name="Line 77"/>
            <p:cNvSpPr>
              <a:spLocks noChangeShapeType="1"/>
            </p:cNvSpPr>
            <p:nvPr/>
          </p:nvSpPr>
          <p:spPr bwMode="auto">
            <a:xfrm>
              <a:off x="3582" y="1978"/>
              <a:ext cx="2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4" name="Line 78"/>
            <p:cNvSpPr>
              <a:spLocks noChangeShapeType="1"/>
            </p:cNvSpPr>
            <p:nvPr/>
          </p:nvSpPr>
          <p:spPr bwMode="auto">
            <a:xfrm flipH="1">
              <a:off x="3691" y="1979"/>
              <a:ext cx="130" cy="1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5" name="Line 79"/>
            <p:cNvSpPr>
              <a:spLocks noChangeShapeType="1"/>
            </p:cNvSpPr>
            <p:nvPr/>
          </p:nvSpPr>
          <p:spPr bwMode="auto">
            <a:xfrm flipV="1">
              <a:off x="4146" y="2453"/>
              <a:ext cx="124" cy="1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6" name="Line 80"/>
            <p:cNvSpPr>
              <a:spLocks noChangeShapeType="1"/>
            </p:cNvSpPr>
            <p:nvPr/>
          </p:nvSpPr>
          <p:spPr bwMode="auto">
            <a:xfrm flipV="1">
              <a:off x="4270" y="1624"/>
              <a:ext cx="0" cy="8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7" name="Line 81"/>
            <p:cNvSpPr>
              <a:spLocks noChangeShapeType="1"/>
            </p:cNvSpPr>
            <p:nvPr/>
          </p:nvSpPr>
          <p:spPr bwMode="auto">
            <a:xfrm flipH="1" flipV="1">
              <a:off x="4162" y="1381"/>
              <a:ext cx="108" cy="2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8" name="Line 82"/>
            <p:cNvSpPr>
              <a:spLocks noChangeShapeType="1"/>
            </p:cNvSpPr>
            <p:nvPr/>
          </p:nvSpPr>
          <p:spPr bwMode="auto">
            <a:xfrm>
              <a:off x="5067" y="1335"/>
              <a:ext cx="0" cy="194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09" name="Line 83"/>
            <p:cNvSpPr>
              <a:spLocks noChangeShapeType="1"/>
            </p:cNvSpPr>
            <p:nvPr/>
          </p:nvSpPr>
          <p:spPr bwMode="auto">
            <a:xfrm>
              <a:off x="5505" y="1334"/>
              <a:ext cx="0" cy="194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0" name="Line 84"/>
            <p:cNvSpPr>
              <a:spLocks noChangeShapeType="1"/>
            </p:cNvSpPr>
            <p:nvPr/>
          </p:nvSpPr>
          <p:spPr bwMode="auto">
            <a:xfrm>
              <a:off x="2777" y="2811"/>
              <a:ext cx="2725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1" name="Line 85"/>
            <p:cNvSpPr>
              <a:spLocks noChangeShapeType="1"/>
            </p:cNvSpPr>
            <p:nvPr/>
          </p:nvSpPr>
          <p:spPr bwMode="auto">
            <a:xfrm>
              <a:off x="2777" y="3258"/>
              <a:ext cx="2725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2" name="Line 86"/>
            <p:cNvSpPr>
              <a:spLocks noChangeShapeType="1"/>
            </p:cNvSpPr>
            <p:nvPr/>
          </p:nvSpPr>
          <p:spPr bwMode="auto">
            <a:xfrm>
              <a:off x="2779" y="3249"/>
              <a:ext cx="1836" cy="0"/>
            </a:xfrm>
            <a:prstGeom prst="line">
              <a:avLst/>
            </a:prstGeom>
            <a:noFill/>
            <a:ln w="76200">
              <a:solidFill>
                <a:srgbClr val="33CC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3" name="Line 87"/>
            <p:cNvSpPr>
              <a:spLocks noChangeShapeType="1"/>
            </p:cNvSpPr>
            <p:nvPr/>
          </p:nvSpPr>
          <p:spPr bwMode="auto">
            <a:xfrm flipV="1">
              <a:off x="4615" y="2803"/>
              <a:ext cx="447" cy="437"/>
            </a:xfrm>
            <a:prstGeom prst="line">
              <a:avLst/>
            </a:prstGeom>
            <a:noFill/>
            <a:ln w="76200">
              <a:solidFill>
                <a:srgbClr val="33CC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4" name="Line 88"/>
            <p:cNvSpPr>
              <a:spLocks noChangeShapeType="1"/>
            </p:cNvSpPr>
            <p:nvPr/>
          </p:nvSpPr>
          <p:spPr bwMode="auto">
            <a:xfrm>
              <a:off x="5070" y="2818"/>
              <a:ext cx="429" cy="439"/>
            </a:xfrm>
            <a:prstGeom prst="line">
              <a:avLst/>
            </a:prstGeom>
            <a:noFill/>
            <a:ln w="76200">
              <a:solidFill>
                <a:srgbClr val="33CC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5" name="Line 89"/>
            <p:cNvSpPr>
              <a:spLocks noChangeShapeType="1"/>
            </p:cNvSpPr>
            <p:nvPr/>
          </p:nvSpPr>
          <p:spPr bwMode="auto">
            <a:xfrm>
              <a:off x="4607" y="1851"/>
              <a:ext cx="892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6" name="Text Box 90"/>
            <p:cNvSpPr txBox="1">
              <a:spLocks noChangeArrowheads="1"/>
            </p:cNvSpPr>
            <p:nvPr/>
          </p:nvSpPr>
          <p:spPr bwMode="auto">
            <a:xfrm>
              <a:off x="4664" y="1576"/>
              <a:ext cx="24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  <a:r>
                <a:rPr lang="en-US" sz="2400" b="1" baseline="-2500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19517" name="Text Box 91"/>
            <p:cNvSpPr txBox="1">
              <a:spLocks noChangeArrowheads="1"/>
            </p:cNvSpPr>
            <p:nvPr/>
          </p:nvSpPr>
          <p:spPr bwMode="auto">
            <a:xfrm>
              <a:off x="4750" y="2559"/>
              <a:ext cx="18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c</a:t>
              </a:r>
              <a:r>
                <a:rPr lang="en-US" sz="2400" b="1" baseline="-2500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9518" name="Line 92"/>
            <p:cNvSpPr>
              <a:spLocks noChangeShapeType="1"/>
            </p:cNvSpPr>
            <p:nvPr/>
          </p:nvSpPr>
          <p:spPr bwMode="auto">
            <a:xfrm flipH="1">
              <a:off x="4491" y="1859"/>
              <a:ext cx="108" cy="1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19" name="Line 93"/>
            <p:cNvSpPr>
              <a:spLocks noChangeShapeType="1"/>
            </p:cNvSpPr>
            <p:nvPr/>
          </p:nvSpPr>
          <p:spPr bwMode="auto">
            <a:xfrm>
              <a:off x="4491" y="2030"/>
              <a:ext cx="0" cy="10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20" name="Line 94"/>
            <p:cNvSpPr>
              <a:spLocks noChangeShapeType="1"/>
            </p:cNvSpPr>
            <p:nvPr/>
          </p:nvSpPr>
          <p:spPr bwMode="auto">
            <a:xfrm>
              <a:off x="4491" y="3069"/>
              <a:ext cx="116" cy="1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21" name="Line 95"/>
            <p:cNvSpPr>
              <a:spLocks noChangeShapeType="1"/>
            </p:cNvSpPr>
            <p:nvPr/>
          </p:nvSpPr>
          <p:spPr bwMode="auto">
            <a:xfrm flipH="1" flipV="1">
              <a:off x="4933" y="2669"/>
              <a:ext cx="120" cy="1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22" name="Line 96"/>
            <p:cNvSpPr>
              <a:spLocks noChangeShapeType="1"/>
            </p:cNvSpPr>
            <p:nvPr/>
          </p:nvSpPr>
          <p:spPr bwMode="auto">
            <a:xfrm>
              <a:off x="4933" y="2670"/>
              <a:ext cx="2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23" name="Line 97"/>
            <p:cNvSpPr>
              <a:spLocks noChangeShapeType="1"/>
            </p:cNvSpPr>
            <p:nvPr/>
          </p:nvSpPr>
          <p:spPr bwMode="auto">
            <a:xfrm flipH="1">
              <a:off x="5042" y="2670"/>
              <a:ext cx="130" cy="1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524" name="Text Box 98"/>
            <p:cNvSpPr txBox="1">
              <a:spLocks noChangeArrowheads="1"/>
            </p:cNvSpPr>
            <p:nvPr/>
          </p:nvSpPr>
          <p:spPr bwMode="auto">
            <a:xfrm>
              <a:off x="2561" y="2947"/>
              <a:ext cx="15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C</a:t>
              </a:r>
            </a:p>
          </p:txBody>
        </p:sp>
      </p:grpSp>
      <p:sp>
        <p:nvSpPr>
          <p:cNvPr id="226404" name="Line 100"/>
          <p:cNvSpPr>
            <a:spLocks noChangeShapeType="1"/>
          </p:cNvSpPr>
          <p:nvPr/>
        </p:nvSpPr>
        <p:spPr bwMode="auto">
          <a:xfrm>
            <a:off x="4357593" y="5867399"/>
            <a:ext cx="0" cy="78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05" name="Line 101"/>
          <p:cNvSpPr>
            <a:spLocks noChangeShapeType="1"/>
          </p:cNvSpPr>
          <p:nvPr/>
        </p:nvSpPr>
        <p:spPr bwMode="auto">
          <a:xfrm>
            <a:off x="5805393" y="5892799"/>
            <a:ext cx="0" cy="749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06" name="Line 102"/>
          <p:cNvSpPr>
            <a:spLocks noChangeShapeType="1"/>
          </p:cNvSpPr>
          <p:nvPr/>
        </p:nvSpPr>
        <p:spPr bwMode="auto">
          <a:xfrm>
            <a:off x="7977093" y="5880099"/>
            <a:ext cx="0" cy="749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07" name="Line 103"/>
          <p:cNvSpPr>
            <a:spLocks noChangeShapeType="1"/>
          </p:cNvSpPr>
          <p:nvPr/>
        </p:nvSpPr>
        <p:spPr bwMode="auto">
          <a:xfrm>
            <a:off x="8675593" y="5867399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09" name="Line 105"/>
          <p:cNvSpPr>
            <a:spLocks noChangeShapeType="1"/>
          </p:cNvSpPr>
          <p:nvPr/>
        </p:nvSpPr>
        <p:spPr bwMode="auto">
          <a:xfrm>
            <a:off x="4243293" y="6515099"/>
            <a:ext cx="4533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10" name="Line 106"/>
          <p:cNvSpPr>
            <a:spLocks noChangeShapeType="1"/>
          </p:cNvSpPr>
          <p:nvPr/>
        </p:nvSpPr>
        <p:spPr bwMode="auto">
          <a:xfrm flipH="1">
            <a:off x="4255993" y="6426199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11" name="Line 107"/>
          <p:cNvSpPr>
            <a:spLocks noChangeShapeType="1"/>
          </p:cNvSpPr>
          <p:nvPr/>
        </p:nvSpPr>
        <p:spPr bwMode="auto">
          <a:xfrm flipH="1">
            <a:off x="5702206" y="6424612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12" name="Line 108"/>
          <p:cNvSpPr>
            <a:spLocks noChangeShapeType="1"/>
          </p:cNvSpPr>
          <p:nvPr/>
        </p:nvSpPr>
        <p:spPr bwMode="auto">
          <a:xfrm flipH="1">
            <a:off x="7873906" y="6419849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13" name="Line 109"/>
          <p:cNvSpPr>
            <a:spLocks noChangeShapeType="1"/>
          </p:cNvSpPr>
          <p:nvPr/>
        </p:nvSpPr>
        <p:spPr bwMode="auto">
          <a:xfrm flipH="1">
            <a:off x="8573993" y="6419849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6414" name="Text Box 110"/>
          <p:cNvSpPr txBox="1">
            <a:spLocks noChangeArrowheads="1"/>
          </p:cNvSpPr>
          <p:nvPr/>
        </p:nvSpPr>
        <p:spPr bwMode="auto">
          <a:xfrm>
            <a:off x="5017993" y="6121399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1</a:t>
            </a:r>
          </a:p>
        </p:txBody>
      </p:sp>
      <p:sp>
        <p:nvSpPr>
          <p:cNvPr id="226415" name="Text Box 111"/>
          <p:cNvSpPr txBox="1">
            <a:spLocks noChangeArrowheads="1"/>
          </p:cNvSpPr>
          <p:nvPr/>
        </p:nvSpPr>
        <p:spPr bwMode="auto">
          <a:xfrm>
            <a:off x="6922993" y="6108699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2</a:t>
            </a:r>
          </a:p>
        </p:txBody>
      </p:sp>
      <p:sp>
        <p:nvSpPr>
          <p:cNvPr id="226416" name="Text Box 112"/>
          <p:cNvSpPr txBox="1">
            <a:spLocks noChangeArrowheads="1"/>
          </p:cNvSpPr>
          <p:nvPr/>
        </p:nvSpPr>
        <p:spPr bwMode="auto">
          <a:xfrm>
            <a:off x="8243793" y="6083299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3</a:t>
            </a: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170235" y="2661897"/>
            <a:ext cx="336624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 trường hợp thứ hai: thì chúng ta sẽ chia hệ thống bao nhiêu tầng?</a:t>
            </a:r>
          </a:p>
        </p:txBody>
      </p: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164592" y="213099"/>
            <a:ext cx="87777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Nguyên lý điều khiển theo tầng</a:t>
            </a:r>
          </a:p>
        </p:txBody>
      </p:sp>
      <p:sp>
        <p:nvSpPr>
          <p:cNvPr id="71" name="Rectangle 3"/>
          <p:cNvSpPr>
            <a:spLocks noChangeArrowheads="1"/>
          </p:cNvSpPr>
          <p:nvPr/>
        </p:nvSpPr>
        <p:spPr bwMode="auto">
          <a:xfrm>
            <a:off x="160244" y="862654"/>
            <a:ext cx="4194175" cy="558800"/>
          </a:xfrm>
          <a:prstGeom prst="rect">
            <a:avLst/>
          </a:prstGeom>
          <a:solidFill>
            <a:srgbClr val="FF66FF"/>
          </a:solidFill>
          <a:ln w="38100">
            <a:solidFill>
              <a:srgbClr val="FFFF0B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00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Nguyên tắc chia tầng</a:t>
            </a: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4176057" y="5362109"/>
            <a:ext cx="47662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   B+    B-    A-     C+   C-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2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2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2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404" grpId="0" animBg="1"/>
      <p:bldP spid="226405" grpId="0" animBg="1"/>
      <p:bldP spid="226406" grpId="0" animBg="1"/>
      <p:bldP spid="226407" grpId="0" animBg="1"/>
      <p:bldP spid="226409" grpId="0" animBg="1"/>
      <p:bldP spid="226410" grpId="0" animBg="1"/>
      <p:bldP spid="226411" grpId="0" animBg="1"/>
      <p:bldP spid="226412" grpId="0" animBg="1"/>
      <p:bldP spid="226413" grpId="0" animBg="1"/>
      <p:bldP spid="226414" grpId="0"/>
      <p:bldP spid="226415" grpId="0"/>
      <p:bldP spid="226416" grpId="0"/>
      <p:bldP spid="68" grpId="0"/>
      <p:bldP spid="70" grpId="0"/>
      <p:bldP spid="71" grpId="0" animBg="1"/>
      <p:bldP spid="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>
            <a:grpSpLocks/>
          </p:cNvGrpSpPr>
          <p:nvPr/>
        </p:nvGrpSpPr>
        <p:grpSpPr bwMode="auto">
          <a:xfrm>
            <a:off x="3445995" y="2100918"/>
            <a:ext cx="5281614" cy="2863850"/>
            <a:chOff x="1094" y="1442"/>
            <a:chExt cx="3327" cy="1804"/>
          </a:xfrm>
        </p:grpSpPr>
        <p:sp>
          <p:nvSpPr>
            <p:cNvPr id="20501" name="Line 5"/>
            <p:cNvSpPr>
              <a:spLocks noChangeShapeType="1"/>
            </p:cNvSpPr>
            <p:nvPr/>
          </p:nvSpPr>
          <p:spPr bwMode="auto">
            <a:xfrm>
              <a:off x="1670" y="3229"/>
              <a:ext cx="2726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2" name="Line 6"/>
            <p:cNvSpPr>
              <a:spLocks noChangeShapeType="1"/>
            </p:cNvSpPr>
            <p:nvPr/>
          </p:nvSpPr>
          <p:spPr bwMode="auto">
            <a:xfrm flipV="1">
              <a:off x="1671" y="1946"/>
              <a:ext cx="456" cy="527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3" name="Line 7"/>
            <p:cNvSpPr>
              <a:spLocks noChangeShapeType="1"/>
            </p:cNvSpPr>
            <p:nvPr/>
          </p:nvSpPr>
          <p:spPr bwMode="auto">
            <a:xfrm>
              <a:off x="3914" y="1931"/>
              <a:ext cx="477" cy="527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4" name="Line 8"/>
            <p:cNvSpPr>
              <a:spLocks noChangeShapeType="1"/>
            </p:cNvSpPr>
            <p:nvPr/>
          </p:nvSpPr>
          <p:spPr bwMode="auto">
            <a:xfrm>
              <a:off x="1671" y="3236"/>
              <a:ext cx="1380" cy="0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5" name="Line 9"/>
            <p:cNvSpPr>
              <a:spLocks noChangeShapeType="1"/>
            </p:cNvSpPr>
            <p:nvPr/>
          </p:nvSpPr>
          <p:spPr bwMode="auto">
            <a:xfrm flipV="1">
              <a:off x="3038" y="2721"/>
              <a:ext cx="466" cy="519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6" name="Line 10"/>
            <p:cNvSpPr>
              <a:spLocks noChangeShapeType="1"/>
            </p:cNvSpPr>
            <p:nvPr/>
          </p:nvSpPr>
          <p:spPr bwMode="auto">
            <a:xfrm>
              <a:off x="3963" y="3232"/>
              <a:ext cx="424" cy="0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7" name="Line 11"/>
            <p:cNvSpPr>
              <a:spLocks noChangeShapeType="1"/>
            </p:cNvSpPr>
            <p:nvPr/>
          </p:nvSpPr>
          <p:spPr bwMode="auto">
            <a:xfrm>
              <a:off x="3506" y="2721"/>
              <a:ext cx="472" cy="519"/>
            </a:xfrm>
            <a:prstGeom prst="line">
              <a:avLst/>
            </a:prstGeom>
            <a:noFill/>
            <a:ln w="76200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08" name="Oval 12"/>
            <p:cNvSpPr>
              <a:spLocks noChangeArrowheads="1"/>
            </p:cNvSpPr>
            <p:nvPr/>
          </p:nvSpPr>
          <p:spPr bwMode="auto">
            <a:xfrm>
              <a:off x="1527" y="1442"/>
              <a:ext cx="267" cy="242"/>
            </a:xfrm>
            <a:prstGeom prst="ellips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09" name="Line 13"/>
            <p:cNvSpPr>
              <a:spLocks noChangeShapeType="1"/>
            </p:cNvSpPr>
            <p:nvPr/>
          </p:nvSpPr>
          <p:spPr bwMode="auto">
            <a:xfrm flipV="1">
              <a:off x="1671" y="1563"/>
              <a:ext cx="0" cy="383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0" name="Line 14"/>
            <p:cNvSpPr>
              <a:spLocks noChangeShapeType="1"/>
            </p:cNvSpPr>
            <p:nvPr/>
          </p:nvSpPr>
          <p:spPr bwMode="auto">
            <a:xfrm>
              <a:off x="1527" y="1563"/>
              <a:ext cx="267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1" name="Text Box 15"/>
            <p:cNvSpPr txBox="1">
              <a:spLocks noChangeArrowheads="1"/>
            </p:cNvSpPr>
            <p:nvPr/>
          </p:nvSpPr>
          <p:spPr bwMode="auto">
            <a:xfrm>
              <a:off x="1094" y="1472"/>
              <a:ext cx="429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FFFF0B"/>
                  </a:solidFill>
                </a:rPr>
                <a:t>Start</a:t>
              </a:r>
            </a:p>
          </p:txBody>
        </p:sp>
        <p:sp>
          <p:nvSpPr>
            <p:cNvPr id="20512" name="Text Box 16"/>
            <p:cNvSpPr txBox="1">
              <a:spLocks noChangeArrowheads="1"/>
            </p:cNvSpPr>
            <p:nvPr/>
          </p:nvSpPr>
          <p:spPr bwMode="auto">
            <a:xfrm>
              <a:off x="2035" y="1557"/>
              <a:ext cx="29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  <a:r>
                <a:rPr lang="en-US" sz="2400" b="1" baseline="-25000">
                  <a:solidFill>
                    <a:srgbClr val="FFFF0B"/>
                  </a:solidFill>
                </a:rPr>
                <a:t>1 </a:t>
              </a:r>
            </a:p>
          </p:txBody>
        </p:sp>
        <p:sp>
          <p:nvSpPr>
            <p:cNvPr id="20513" name="Text Box 17"/>
            <p:cNvSpPr txBox="1">
              <a:spLocks noChangeArrowheads="1"/>
            </p:cNvSpPr>
            <p:nvPr/>
          </p:nvSpPr>
          <p:spPr bwMode="auto">
            <a:xfrm>
              <a:off x="4084" y="2952"/>
              <a:ext cx="23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  <a:r>
                <a:rPr lang="en-US" sz="2400" b="1" baseline="-2500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20514" name="Line 18"/>
            <p:cNvSpPr>
              <a:spLocks noChangeShapeType="1"/>
            </p:cNvSpPr>
            <p:nvPr/>
          </p:nvSpPr>
          <p:spPr bwMode="auto">
            <a:xfrm flipH="1" flipV="1">
              <a:off x="3390" y="2576"/>
              <a:ext cx="102" cy="1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5" name="Text Box 19"/>
            <p:cNvSpPr txBox="1">
              <a:spLocks noChangeArrowheads="1"/>
            </p:cNvSpPr>
            <p:nvPr/>
          </p:nvSpPr>
          <p:spPr bwMode="auto">
            <a:xfrm>
              <a:off x="1469" y="2119"/>
              <a:ext cx="13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</a:p>
          </p:txBody>
        </p:sp>
        <p:sp>
          <p:nvSpPr>
            <p:cNvPr id="20516" name="Text Box 20"/>
            <p:cNvSpPr txBox="1">
              <a:spLocks noChangeArrowheads="1"/>
            </p:cNvSpPr>
            <p:nvPr/>
          </p:nvSpPr>
          <p:spPr bwMode="auto">
            <a:xfrm>
              <a:off x="1449" y="2896"/>
              <a:ext cx="16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</a:p>
          </p:txBody>
        </p:sp>
        <p:sp>
          <p:nvSpPr>
            <p:cNvPr id="20517" name="Line 21"/>
            <p:cNvSpPr>
              <a:spLocks noChangeShapeType="1"/>
            </p:cNvSpPr>
            <p:nvPr/>
          </p:nvSpPr>
          <p:spPr bwMode="auto">
            <a:xfrm>
              <a:off x="1670" y="1947"/>
              <a:ext cx="0" cy="1276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8" name="Line 22"/>
            <p:cNvSpPr>
              <a:spLocks noChangeShapeType="1"/>
            </p:cNvSpPr>
            <p:nvPr/>
          </p:nvSpPr>
          <p:spPr bwMode="auto">
            <a:xfrm>
              <a:off x="2127" y="1946"/>
              <a:ext cx="0" cy="1276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9" name="Line 23"/>
            <p:cNvSpPr>
              <a:spLocks noChangeShapeType="1"/>
            </p:cNvSpPr>
            <p:nvPr/>
          </p:nvSpPr>
          <p:spPr bwMode="auto">
            <a:xfrm>
              <a:off x="2584" y="1946"/>
              <a:ext cx="0" cy="126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0" name="Line 24"/>
            <p:cNvSpPr>
              <a:spLocks noChangeShapeType="1"/>
            </p:cNvSpPr>
            <p:nvPr/>
          </p:nvSpPr>
          <p:spPr bwMode="auto">
            <a:xfrm>
              <a:off x="3040" y="1946"/>
              <a:ext cx="0" cy="1275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1" name="Line 25"/>
            <p:cNvSpPr>
              <a:spLocks noChangeShapeType="1"/>
            </p:cNvSpPr>
            <p:nvPr/>
          </p:nvSpPr>
          <p:spPr bwMode="auto">
            <a:xfrm>
              <a:off x="3498" y="1946"/>
              <a:ext cx="0" cy="130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2" name="Line 26"/>
            <p:cNvSpPr>
              <a:spLocks noChangeShapeType="1"/>
            </p:cNvSpPr>
            <p:nvPr/>
          </p:nvSpPr>
          <p:spPr bwMode="auto">
            <a:xfrm>
              <a:off x="1662" y="1939"/>
              <a:ext cx="2759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3" name="Line 27"/>
            <p:cNvSpPr>
              <a:spLocks noChangeShapeType="1"/>
            </p:cNvSpPr>
            <p:nvPr/>
          </p:nvSpPr>
          <p:spPr bwMode="auto">
            <a:xfrm>
              <a:off x="1670" y="2474"/>
              <a:ext cx="2748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4" name="Line 28"/>
            <p:cNvSpPr>
              <a:spLocks noChangeShapeType="1"/>
            </p:cNvSpPr>
            <p:nvPr/>
          </p:nvSpPr>
          <p:spPr bwMode="auto">
            <a:xfrm>
              <a:off x="1670" y="2738"/>
              <a:ext cx="2717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5" name="Line 29"/>
            <p:cNvSpPr>
              <a:spLocks noChangeShapeType="1"/>
            </p:cNvSpPr>
            <p:nvPr/>
          </p:nvSpPr>
          <p:spPr bwMode="auto">
            <a:xfrm>
              <a:off x="3390" y="2578"/>
              <a:ext cx="2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6" name="Line 30"/>
            <p:cNvSpPr>
              <a:spLocks noChangeShapeType="1"/>
            </p:cNvSpPr>
            <p:nvPr/>
          </p:nvSpPr>
          <p:spPr bwMode="auto">
            <a:xfrm flipH="1">
              <a:off x="3499" y="2578"/>
              <a:ext cx="120" cy="1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7" name="Line 31"/>
            <p:cNvSpPr>
              <a:spLocks noChangeShapeType="1"/>
            </p:cNvSpPr>
            <p:nvPr/>
          </p:nvSpPr>
          <p:spPr bwMode="auto">
            <a:xfrm flipV="1">
              <a:off x="3954" y="3054"/>
              <a:ext cx="107" cy="1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8" name="Line 32"/>
            <p:cNvSpPr>
              <a:spLocks noChangeShapeType="1"/>
            </p:cNvSpPr>
            <p:nvPr/>
          </p:nvSpPr>
          <p:spPr bwMode="auto">
            <a:xfrm flipV="1">
              <a:off x="2926" y="2152"/>
              <a:ext cx="0" cy="90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9" name="Line 33"/>
            <p:cNvSpPr>
              <a:spLocks noChangeShapeType="1"/>
            </p:cNvSpPr>
            <p:nvPr/>
          </p:nvSpPr>
          <p:spPr bwMode="auto">
            <a:xfrm flipH="1" flipV="1">
              <a:off x="3959" y="1999"/>
              <a:ext cx="102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30" name="Line 34"/>
            <p:cNvSpPr>
              <a:spLocks noChangeShapeType="1"/>
            </p:cNvSpPr>
            <p:nvPr/>
          </p:nvSpPr>
          <p:spPr bwMode="auto">
            <a:xfrm>
              <a:off x="3955" y="1951"/>
              <a:ext cx="0" cy="1268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31" name="Line 35"/>
            <p:cNvSpPr>
              <a:spLocks noChangeShapeType="1"/>
            </p:cNvSpPr>
            <p:nvPr/>
          </p:nvSpPr>
          <p:spPr bwMode="auto">
            <a:xfrm>
              <a:off x="4393" y="1939"/>
              <a:ext cx="0" cy="1295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32" name="Line 36"/>
            <p:cNvSpPr>
              <a:spLocks noChangeShapeType="1"/>
            </p:cNvSpPr>
            <p:nvPr/>
          </p:nvSpPr>
          <p:spPr bwMode="auto">
            <a:xfrm>
              <a:off x="3039" y="1939"/>
              <a:ext cx="892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33" name="Text Box 37"/>
            <p:cNvSpPr txBox="1">
              <a:spLocks noChangeArrowheads="1"/>
            </p:cNvSpPr>
            <p:nvPr/>
          </p:nvSpPr>
          <p:spPr bwMode="auto">
            <a:xfrm>
              <a:off x="2238" y="2448"/>
              <a:ext cx="23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  <a:r>
                <a:rPr lang="en-US" sz="2400" b="1" baseline="-2500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20534" name="Text Box 38"/>
            <p:cNvSpPr txBox="1">
              <a:spLocks noChangeArrowheads="1"/>
            </p:cNvSpPr>
            <p:nvPr/>
          </p:nvSpPr>
          <p:spPr bwMode="auto">
            <a:xfrm>
              <a:off x="3163" y="2470"/>
              <a:ext cx="25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  <a:r>
                <a:rPr lang="en-US" sz="2400" b="1" baseline="-2500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20535" name="Line 39"/>
            <p:cNvSpPr>
              <a:spLocks noChangeShapeType="1"/>
            </p:cNvSpPr>
            <p:nvPr/>
          </p:nvSpPr>
          <p:spPr bwMode="auto">
            <a:xfrm flipH="1">
              <a:off x="2926" y="1957"/>
              <a:ext cx="116" cy="20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36" name="Line 40"/>
            <p:cNvSpPr>
              <a:spLocks noChangeShapeType="1"/>
            </p:cNvSpPr>
            <p:nvPr/>
          </p:nvSpPr>
          <p:spPr bwMode="auto">
            <a:xfrm>
              <a:off x="4059" y="2165"/>
              <a:ext cx="0" cy="8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37" name="Line 41"/>
            <p:cNvSpPr>
              <a:spLocks noChangeShapeType="1"/>
            </p:cNvSpPr>
            <p:nvPr/>
          </p:nvSpPr>
          <p:spPr bwMode="auto">
            <a:xfrm>
              <a:off x="2923" y="3046"/>
              <a:ext cx="108" cy="17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538" name="Group 42"/>
            <p:cNvGrpSpPr>
              <a:grpSpLocks/>
            </p:cNvGrpSpPr>
            <p:nvPr/>
          </p:nvGrpSpPr>
          <p:grpSpPr bwMode="auto">
            <a:xfrm>
              <a:off x="2004" y="1812"/>
              <a:ext cx="243" cy="142"/>
              <a:chOff x="3924" y="2828"/>
              <a:chExt cx="243" cy="142"/>
            </a:xfrm>
          </p:grpSpPr>
          <p:sp>
            <p:nvSpPr>
              <p:cNvPr id="20546" name="Line 43"/>
              <p:cNvSpPr>
                <a:spLocks noChangeShapeType="1"/>
              </p:cNvSpPr>
              <p:nvPr/>
            </p:nvSpPr>
            <p:spPr bwMode="auto">
              <a:xfrm flipH="1" flipV="1">
                <a:off x="3925" y="2829"/>
                <a:ext cx="120" cy="14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7" name="Line 44"/>
              <p:cNvSpPr>
                <a:spLocks noChangeShapeType="1"/>
              </p:cNvSpPr>
              <p:nvPr/>
            </p:nvSpPr>
            <p:spPr bwMode="auto">
              <a:xfrm>
                <a:off x="3924" y="2829"/>
                <a:ext cx="24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8" name="Line 45"/>
              <p:cNvSpPr>
                <a:spLocks noChangeShapeType="1"/>
              </p:cNvSpPr>
              <p:nvPr/>
            </p:nvSpPr>
            <p:spPr bwMode="auto">
              <a:xfrm flipH="1">
                <a:off x="4034" y="2828"/>
                <a:ext cx="133" cy="13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39" name="Line 46"/>
            <p:cNvSpPr>
              <a:spLocks noChangeShapeType="1"/>
            </p:cNvSpPr>
            <p:nvPr/>
          </p:nvSpPr>
          <p:spPr bwMode="auto">
            <a:xfrm>
              <a:off x="2112" y="1948"/>
              <a:ext cx="472" cy="515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40" name="Line 47"/>
            <p:cNvSpPr>
              <a:spLocks noChangeShapeType="1"/>
            </p:cNvSpPr>
            <p:nvPr/>
          </p:nvSpPr>
          <p:spPr bwMode="auto">
            <a:xfrm flipV="1">
              <a:off x="2576" y="1931"/>
              <a:ext cx="480" cy="534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541" name="Group 48"/>
            <p:cNvGrpSpPr>
              <a:grpSpLocks/>
            </p:cNvGrpSpPr>
            <p:nvPr/>
          </p:nvGrpSpPr>
          <p:grpSpPr bwMode="auto">
            <a:xfrm flipV="1">
              <a:off x="2461" y="2461"/>
              <a:ext cx="243" cy="141"/>
              <a:chOff x="3925" y="2829"/>
              <a:chExt cx="243" cy="141"/>
            </a:xfrm>
          </p:grpSpPr>
          <p:sp>
            <p:nvSpPr>
              <p:cNvPr id="20543" name="Line 49"/>
              <p:cNvSpPr>
                <a:spLocks noChangeShapeType="1"/>
              </p:cNvSpPr>
              <p:nvPr/>
            </p:nvSpPr>
            <p:spPr bwMode="auto">
              <a:xfrm flipH="1" flipV="1">
                <a:off x="3925" y="2829"/>
                <a:ext cx="120" cy="14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4" name="Line 50"/>
              <p:cNvSpPr>
                <a:spLocks noChangeShapeType="1"/>
              </p:cNvSpPr>
              <p:nvPr/>
            </p:nvSpPr>
            <p:spPr bwMode="auto">
              <a:xfrm>
                <a:off x="3925" y="2829"/>
                <a:ext cx="24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5" name="Line 51"/>
              <p:cNvSpPr>
                <a:spLocks noChangeShapeType="1"/>
              </p:cNvSpPr>
              <p:nvPr/>
            </p:nvSpPr>
            <p:spPr bwMode="auto">
              <a:xfrm flipH="1">
                <a:off x="4034" y="2832"/>
                <a:ext cx="130" cy="13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42" name="Text Box 52"/>
            <p:cNvSpPr txBox="1">
              <a:spLocks noChangeArrowheads="1"/>
            </p:cNvSpPr>
            <p:nvPr/>
          </p:nvSpPr>
          <p:spPr bwMode="auto">
            <a:xfrm>
              <a:off x="2907" y="1620"/>
              <a:ext cx="25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  <a:r>
                <a:rPr lang="en-US" sz="2400" b="1" baseline="-25000">
                  <a:solidFill>
                    <a:srgbClr val="FFFF0B"/>
                  </a:solidFill>
                </a:rPr>
                <a:t>1 </a:t>
              </a:r>
            </a:p>
          </p:txBody>
        </p:sp>
      </p:grpSp>
      <p:sp>
        <p:nvSpPr>
          <p:cNvPr id="227381" name="Line 53"/>
          <p:cNvSpPr>
            <a:spLocks noChangeShapeType="1"/>
          </p:cNvSpPr>
          <p:nvPr/>
        </p:nvSpPr>
        <p:spPr bwMode="auto">
          <a:xfrm flipH="1">
            <a:off x="4350869" y="5467722"/>
            <a:ext cx="12700" cy="749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82" name="Line 54"/>
          <p:cNvSpPr>
            <a:spLocks noChangeShapeType="1"/>
          </p:cNvSpPr>
          <p:nvPr/>
        </p:nvSpPr>
        <p:spPr bwMode="auto">
          <a:xfrm>
            <a:off x="5087469" y="5467722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83" name="Line 55"/>
          <p:cNvSpPr>
            <a:spLocks noChangeShapeType="1"/>
          </p:cNvSpPr>
          <p:nvPr/>
        </p:nvSpPr>
        <p:spPr bwMode="auto">
          <a:xfrm>
            <a:off x="5824069" y="5480422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84" name="Line 56"/>
          <p:cNvSpPr>
            <a:spLocks noChangeShapeType="1"/>
          </p:cNvSpPr>
          <p:nvPr/>
        </p:nvSpPr>
        <p:spPr bwMode="auto">
          <a:xfrm>
            <a:off x="7259169" y="5480422"/>
            <a:ext cx="0" cy="749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85" name="Line 57"/>
          <p:cNvSpPr>
            <a:spLocks noChangeShapeType="1"/>
          </p:cNvSpPr>
          <p:nvPr/>
        </p:nvSpPr>
        <p:spPr bwMode="auto">
          <a:xfrm>
            <a:off x="8681569" y="5442322"/>
            <a:ext cx="11113" cy="774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89" name="Line 61"/>
          <p:cNvSpPr>
            <a:spLocks noChangeShapeType="1"/>
          </p:cNvSpPr>
          <p:nvPr/>
        </p:nvSpPr>
        <p:spPr bwMode="auto">
          <a:xfrm>
            <a:off x="4223869" y="6064622"/>
            <a:ext cx="459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90" name="Line 62"/>
          <p:cNvSpPr>
            <a:spLocks noChangeShapeType="1"/>
          </p:cNvSpPr>
          <p:nvPr/>
        </p:nvSpPr>
        <p:spPr bwMode="auto">
          <a:xfrm flipH="1">
            <a:off x="4276257" y="5988422"/>
            <a:ext cx="142875" cy="161925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91" name="Line 63"/>
          <p:cNvSpPr>
            <a:spLocks noChangeShapeType="1"/>
          </p:cNvSpPr>
          <p:nvPr/>
        </p:nvSpPr>
        <p:spPr bwMode="auto">
          <a:xfrm flipH="1">
            <a:off x="5000157" y="5993185"/>
            <a:ext cx="142875" cy="161925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92" name="Line 64"/>
          <p:cNvSpPr>
            <a:spLocks noChangeShapeType="1"/>
          </p:cNvSpPr>
          <p:nvPr/>
        </p:nvSpPr>
        <p:spPr bwMode="auto">
          <a:xfrm flipH="1">
            <a:off x="5738344" y="5993185"/>
            <a:ext cx="142875" cy="161925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93" name="Line 65"/>
          <p:cNvSpPr>
            <a:spLocks noChangeShapeType="1"/>
          </p:cNvSpPr>
          <p:nvPr/>
        </p:nvSpPr>
        <p:spPr bwMode="auto">
          <a:xfrm flipH="1">
            <a:off x="7181382" y="6002710"/>
            <a:ext cx="142875" cy="161925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94" name="Line 66"/>
          <p:cNvSpPr>
            <a:spLocks noChangeShapeType="1"/>
          </p:cNvSpPr>
          <p:nvPr/>
        </p:nvSpPr>
        <p:spPr bwMode="auto">
          <a:xfrm flipH="1">
            <a:off x="8610132" y="5993185"/>
            <a:ext cx="142875" cy="161925"/>
          </a:xfrm>
          <a:prstGeom prst="line">
            <a:avLst/>
          </a:prstGeom>
          <a:noFill/>
          <a:ln w="38100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7395" name="Text Box 67"/>
          <p:cNvSpPr txBox="1">
            <a:spLocks noChangeArrowheads="1"/>
          </p:cNvSpPr>
          <p:nvPr/>
        </p:nvSpPr>
        <p:spPr bwMode="auto">
          <a:xfrm>
            <a:off x="4636619" y="5721722"/>
            <a:ext cx="17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1</a:t>
            </a:r>
          </a:p>
        </p:txBody>
      </p:sp>
      <p:sp>
        <p:nvSpPr>
          <p:cNvPr id="227396" name="Text Box 68"/>
          <p:cNvSpPr txBox="1">
            <a:spLocks noChangeArrowheads="1"/>
          </p:cNvSpPr>
          <p:nvPr/>
        </p:nvSpPr>
        <p:spPr bwMode="auto">
          <a:xfrm>
            <a:off x="5392269" y="5715372"/>
            <a:ext cx="17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2</a:t>
            </a:r>
          </a:p>
        </p:txBody>
      </p:sp>
      <p:sp>
        <p:nvSpPr>
          <p:cNvPr id="227398" name="Text Box 70"/>
          <p:cNvSpPr txBox="1">
            <a:spLocks noChangeArrowheads="1"/>
          </p:cNvSpPr>
          <p:nvPr/>
        </p:nvSpPr>
        <p:spPr bwMode="auto">
          <a:xfrm>
            <a:off x="6516219" y="5705847"/>
            <a:ext cx="17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3</a:t>
            </a:r>
          </a:p>
        </p:txBody>
      </p:sp>
      <p:sp>
        <p:nvSpPr>
          <p:cNvPr id="227399" name="Text Box 71"/>
          <p:cNvSpPr txBox="1">
            <a:spLocks noChangeArrowheads="1"/>
          </p:cNvSpPr>
          <p:nvPr/>
        </p:nvSpPr>
        <p:spPr bwMode="auto">
          <a:xfrm>
            <a:off x="7957669" y="5702672"/>
            <a:ext cx="17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4</a:t>
            </a: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199930" y="3034476"/>
            <a:ext cx="32988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hợp thứ ba, hệ thống được chia  bao nhiêu tầng?</a:t>
            </a:r>
          </a:p>
        </p:txBody>
      </p: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164592" y="266887"/>
            <a:ext cx="87777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Nguyên lý điều khiển theo tầng</a:t>
            </a:r>
          </a:p>
        </p:txBody>
      </p:sp>
      <p:sp>
        <p:nvSpPr>
          <p:cNvPr id="71" name="Rectangle 3"/>
          <p:cNvSpPr>
            <a:spLocks noChangeArrowheads="1"/>
          </p:cNvSpPr>
          <p:nvPr/>
        </p:nvSpPr>
        <p:spPr bwMode="auto">
          <a:xfrm>
            <a:off x="207029" y="986118"/>
            <a:ext cx="4194175" cy="558800"/>
          </a:xfrm>
          <a:prstGeom prst="rect">
            <a:avLst/>
          </a:prstGeom>
          <a:solidFill>
            <a:srgbClr val="FF66FF"/>
          </a:solidFill>
          <a:ln w="38100">
            <a:solidFill>
              <a:srgbClr val="FFFF0B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00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Nguyên tắc chia tầng</a:t>
            </a: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4181994" y="5003288"/>
            <a:ext cx="46392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   A-     A+   B+    B-    A-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27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7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27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27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27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7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7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7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81" grpId="0" animBg="1"/>
      <p:bldP spid="227382" grpId="0" animBg="1"/>
      <p:bldP spid="227383" grpId="0" animBg="1"/>
      <p:bldP spid="227384" grpId="0" animBg="1"/>
      <p:bldP spid="227385" grpId="0" animBg="1"/>
      <p:bldP spid="227389" grpId="0" animBg="1"/>
      <p:bldP spid="227390" grpId="0" animBg="1"/>
      <p:bldP spid="227391" grpId="0" animBg="1"/>
      <p:bldP spid="227392" grpId="0" animBg="1"/>
      <p:bldP spid="227393" grpId="0" animBg="1"/>
      <p:bldP spid="227394" grpId="0" animBg="1"/>
      <p:bldP spid="227395" grpId="0"/>
      <p:bldP spid="227396" grpId="0"/>
      <p:bldP spid="227398" grpId="0"/>
      <p:bldP spid="227399" grpId="0"/>
      <p:bldP spid="68" grpId="0"/>
      <p:bldP spid="70" grpId="0"/>
      <p:bldP spid="71" grpId="0" animBg="1"/>
      <p:bldP spid="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um dao tang n =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2367" y="1794967"/>
            <a:ext cx="7207163" cy="4913154"/>
          </a:xfrm>
          <a:prstGeom prst="rect">
            <a:avLst/>
          </a:prstGeom>
        </p:spPr>
      </p:pic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96174" y="3803569"/>
            <a:ext cx="2111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Khi </a:t>
            </a:r>
            <a:r>
              <a:rPr lang="en-US" sz="2800" b="1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n = 2</a:t>
            </a:r>
          </a:p>
        </p:txBody>
      </p:sp>
      <p:sp>
        <p:nvSpPr>
          <p:cNvPr id="7" name="Rectangle 6"/>
          <p:cNvSpPr/>
          <p:nvPr/>
        </p:nvSpPr>
        <p:spPr>
          <a:xfrm>
            <a:off x="257887" y="264251"/>
            <a:ext cx="8619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Biểu diễn hệ đảo tầng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78762" y="2984172"/>
            <a:ext cx="822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a2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84527" y="2984172"/>
            <a:ext cx="822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a1</a:t>
            </a:r>
          </a:p>
        </p:txBody>
      </p:sp>
      <p:sp>
        <p:nvSpPr>
          <p:cNvPr id="10" name="Rectangle 9"/>
          <p:cNvSpPr/>
          <p:nvPr/>
        </p:nvSpPr>
        <p:spPr>
          <a:xfrm>
            <a:off x="96174" y="837606"/>
            <a:ext cx="87811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Nếu hệ thống có </a:t>
            </a:r>
            <a:r>
              <a:rPr lang="en-US" sz="2800" b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tầng, thì hệ đảo tầng sẽ có </a:t>
            </a:r>
            <a:r>
              <a:rPr lang="en-US" sz="2800" b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(n-1)</a:t>
            </a: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van đảo chiều 5/2.</a:t>
            </a:r>
          </a:p>
        </p:txBody>
      </p:sp>
      <p:sp>
        <p:nvSpPr>
          <p:cNvPr id="3" name="Oval 2"/>
          <p:cNvSpPr/>
          <p:nvPr/>
        </p:nvSpPr>
        <p:spPr>
          <a:xfrm>
            <a:off x="6537100" y="3671047"/>
            <a:ext cx="1243367" cy="13641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1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71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71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4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5" grpId="0"/>
      <p:bldP spid="7" grpId="0"/>
      <p:bldP spid="2" grpId="0"/>
      <p:bldP spid="9" grpId="0"/>
      <p:bldP spid="10" grpId="0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um dao tang n 3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1032" y="1457644"/>
            <a:ext cx="7239103" cy="5230693"/>
          </a:xfrm>
          <a:prstGeom prst="rect">
            <a:avLst/>
          </a:prstGeom>
        </p:spPr>
      </p:pic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0" y="854706"/>
            <a:ext cx="90211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ahoma" pitchFamily="34" charset="0"/>
                <a:cs typeface="Tahoma" pitchFamily="34" charset="0"/>
              </a:rPr>
              <a:t>Trường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hợp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n = 3 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=&gt;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có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b="1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(n-1) = 2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van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đảo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chiều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5/2</a:t>
            </a:r>
          </a:p>
        </p:txBody>
      </p:sp>
      <p:sp>
        <p:nvSpPr>
          <p:cNvPr id="8" name="Rectangle 7"/>
          <p:cNvSpPr/>
          <p:nvPr/>
        </p:nvSpPr>
        <p:spPr>
          <a:xfrm>
            <a:off x="257887" y="331486"/>
            <a:ext cx="8619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Biểu diễn hệ đảo tầng</a:t>
            </a:r>
          </a:p>
        </p:txBody>
      </p:sp>
      <p:sp>
        <p:nvSpPr>
          <p:cNvPr id="12" name="Oval 11"/>
          <p:cNvSpPr/>
          <p:nvPr/>
        </p:nvSpPr>
        <p:spPr>
          <a:xfrm>
            <a:off x="5497089" y="2954592"/>
            <a:ext cx="1540690" cy="229058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22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2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3" grpId="0"/>
      <p:bldP spid="8" grpId="0"/>
      <p:bldP spid="12" grpId="0" animBg="1"/>
      <p:bldP spid="1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296896925"/>
              </p:ext>
            </p:extLst>
          </p:nvPr>
        </p:nvGraphicFramePr>
        <p:xfrm>
          <a:off x="1145070" y="1377794"/>
          <a:ext cx="6750701" cy="4655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1610338" y="2790758"/>
            <a:ext cx="2064601" cy="99197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953030" y="3101941"/>
            <a:ext cx="113737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 kì hoạt động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492634" y="1425220"/>
            <a:ext cx="2064601" cy="99197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368498" y="2790758"/>
            <a:ext cx="2064601" cy="99197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4659404" y="5002021"/>
            <a:ext cx="2064601" cy="99197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325020" y="5004202"/>
            <a:ext cx="2064601" cy="99197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400798" y="1773222"/>
            <a:ext cx="1346388" cy="461665"/>
          </a:xfrm>
          <a:prstGeom prst="rect">
            <a:avLst/>
          </a:prstGeom>
          <a:noFill/>
          <a:ln>
            <a:solidFill>
              <a:srgbClr val="FF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CTHT 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55633" y="4284116"/>
            <a:ext cx="1296545" cy="461665"/>
          </a:xfrm>
          <a:prstGeom prst="rect">
            <a:avLst/>
          </a:prstGeom>
          <a:noFill/>
          <a:ln>
            <a:solidFill>
              <a:srgbClr val="FF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CTHT 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53030" y="6204961"/>
            <a:ext cx="1246767" cy="461665"/>
          </a:xfrm>
          <a:prstGeom prst="rect">
            <a:avLst/>
          </a:prstGeom>
          <a:noFill/>
          <a:ln>
            <a:solidFill>
              <a:srgbClr val="FF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CTHT 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8173" y="4285959"/>
            <a:ext cx="1246847" cy="461665"/>
          </a:xfrm>
          <a:prstGeom prst="rect">
            <a:avLst/>
          </a:prstGeom>
          <a:noFill/>
          <a:ln>
            <a:solidFill>
              <a:srgbClr val="FF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CTHT 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5533" y="6157054"/>
            <a:ext cx="88885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Lưu ý: Tại 1 thời điểm, nguồn chỉ cung cấp cho 1 tầng</a:t>
            </a: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07576" y="706808"/>
            <a:ext cx="88885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Ở thời điểm ban đầu, nguồn sẽ ở tầng thứ 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83526" y="1773222"/>
            <a:ext cx="991551" cy="461665"/>
          </a:xfrm>
          <a:prstGeom prst="rect">
            <a:avLst/>
          </a:prstGeom>
          <a:noFill/>
          <a:ln>
            <a:solidFill>
              <a:srgbClr val="FF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57887" y="156675"/>
            <a:ext cx="8619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Biểu diễn hệ đảo tầng</a:t>
            </a:r>
          </a:p>
        </p:txBody>
      </p:sp>
      <p:sp>
        <p:nvSpPr>
          <p:cNvPr id="2" name="Oval 1"/>
          <p:cNvSpPr/>
          <p:nvPr/>
        </p:nvSpPr>
        <p:spPr>
          <a:xfrm>
            <a:off x="3747509" y="2906870"/>
            <a:ext cx="1524858" cy="1524858"/>
          </a:xfrm>
          <a:prstGeom prst="ellipse">
            <a:avLst/>
          </a:prstGeom>
          <a:noFill/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58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1" grpId="0" animBg="1"/>
      <p:bldP spid="11" grpId="1" animBg="1"/>
      <p:bldP spid="12" grpId="0"/>
      <p:bldP spid="13" grpId="1" animBg="1"/>
      <p:bldP spid="13" grpId="2" animBg="1"/>
      <p:bldP spid="13" grpId="3" animBg="1"/>
      <p:bldP spid="14" grpId="1" animBg="1"/>
      <p:bldP spid="14" grpId="2" animBg="1"/>
      <p:bldP spid="14" grpId="3" animBg="1"/>
      <p:bldP spid="15" grpId="1" animBg="1"/>
      <p:bldP spid="15" grpId="2" animBg="1"/>
      <p:bldP spid="15" grpId="3" animBg="1"/>
      <p:bldP spid="16" grpId="1" animBg="1"/>
      <p:bldP spid="16" grpId="2" animBg="1"/>
      <p:bldP spid="16" grpId="3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3" grpId="0"/>
      <p:bldP spid="24" grpId="0" animBg="1"/>
      <p:bldP spid="24" grpId="1" animBg="1"/>
      <p:bldP spid="25" grpId="0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1022" y="473602"/>
            <a:ext cx="8888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Trình tự thiết kế</a:t>
            </a:r>
          </a:p>
        </p:txBody>
      </p:sp>
      <p:sp>
        <p:nvSpPr>
          <p:cNvPr id="9" name="Rectangle 8"/>
          <p:cNvSpPr/>
          <p:nvPr/>
        </p:nvSpPr>
        <p:spPr>
          <a:xfrm>
            <a:off x="121021" y="1350889"/>
            <a:ext cx="87269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Bước 1. Lập biểu đồ trạng thái và chia tầng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1021" y="2099978"/>
            <a:ext cx="87269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Bước 2. Xác định các tín hiệu điều khiển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1021" y="2814026"/>
            <a:ext cx="87269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Bước 3. Vẽ sơ đồ mạch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1460" y="3560662"/>
            <a:ext cx="83280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Cụm cơ cấu chấp hành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1460" y="4173414"/>
            <a:ext cx="83280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Cụm đảo tầng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1460" y="4759736"/>
            <a:ext cx="83280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Mạch điều khiển =&gt; sơ đồ hoàn chỉnh</a:t>
            </a:r>
          </a:p>
        </p:txBody>
      </p:sp>
    </p:spTree>
    <p:extLst>
      <p:ext uri="{BB962C8B-B14F-4D97-AF65-F5344CB8AC3E}">
        <p14:creationId xmlns:p14="http://schemas.microsoft.com/office/powerpoint/2010/main" val="162222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33546" y="3017650"/>
            <a:ext cx="3684082" cy="2305050"/>
            <a:chOff x="2456" y="1644"/>
            <a:chExt cx="2281" cy="1452"/>
          </a:xfrm>
        </p:grpSpPr>
        <p:sp>
          <p:nvSpPr>
            <p:cNvPr id="23579" name="Text Box 22"/>
            <p:cNvSpPr txBox="1">
              <a:spLocks noChangeArrowheads="1"/>
            </p:cNvSpPr>
            <p:nvPr/>
          </p:nvSpPr>
          <p:spPr bwMode="auto">
            <a:xfrm>
              <a:off x="2456" y="1838"/>
              <a:ext cx="19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A</a:t>
              </a:r>
            </a:p>
          </p:txBody>
        </p:sp>
        <p:sp>
          <p:nvSpPr>
            <p:cNvPr id="23580" name="Text Box 23"/>
            <p:cNvSpPr txBox="1">
              <a:spLocks noChangeArrowheads="1"/>
            </p:cNvSpPr>
            <p:nvPr/>
          </p:nvSpPr>
          <p:spPr bwMode="auto">
            <a:xfrm>
              <a:off x="2456" y="2713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B</a:t>
              </a:r>
            </a:p>
          </p:txBody>
        </p:sp>
        <p:grpSp>
          <p:nvGrpSpPr>
            <p:cNvPr id="23581" name="Group 24"/>
            <p:cNvGrpSpPr>
              <a:grpSpLocks/>
            </p:cNvGrpSpPr>
            <p:nvPr/>
          </p:nvGrpSpPr>
          <p:grpSpPr bwMode="auto">
            <a:xfrm>
              <a:off x="2716" y="1644"/>
              <a:ext cx="2021" cy="1452"/>
              <a:chOff x="3356" y="2613"/>
              <a:chExt cx="2021" cy="1452"/>
            </a:xfrm>
          </p:grpSpPr>
          <p:sp>
            <p:nvSpPr>
              <p:cNvPr id="23587" name="Line 25"/>
              <p:cNvSpPr>
                <a:spLocks noChangeShapeType="1"/>
              </p:cNvSpPr>
              <p:nvPr/>
            </p:nvSpPr>
            <p:spPr bwMode="auto">
              <a:xfrm>
                <a:off x="3356" y="2614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88" name="Line 26"/>
              <p:cNvSpPr>
                <a:spLocks noChangeShapeType="1"/>
              </p:cNvSpPr>
              <p:nvPr/>
            </p:nvSpPr>
            <p:spPr bwMode="auto">
              <a:xfrm>
                <a:off x="3861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89" name="Line 27"/>
              <p:cNvSpPr>
                <a:spLocks noChangeShapeType="1"/>
              </p:cNvSpPr>
              <p:nvPr/>
            </p:nvSpPr>
            <p:spPr bwMode="auto">
              <a:xfrm>
                <a:off x="4367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90" name="Line 28"/>
              <p:cNvSpPr>
                <a:spLocks noChangeShapeType="1"/>
              </p:cNvSpPr>
              <p:nvPr/>
            </p:nvSpPr>
            <p:spPr bwMode="auto">
              <a:xfrm>
                <a:off x="4871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91" name="Line 29"/>
              <p:cNvSpPr>
                <a:spLocks noChangeShapeType="1"/>
              </p:cNvSpPr>
              <p:nvPr/>
            </p:nvSpPr>
            <p:spPr bwMode="auto">
              <a:xfrm>
                <a:off x="5377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92" name="Line 30"/>
              <p:cNvSpPr>
                <a:spLocks noChangeShapeType="1"/>
              </p:cNvSpPr>
              <p:nvPr/>
            </p:nvSpPr>
            <p:spPr bwMode="auto">
              <a:xfrm>
                <a:off x="3356" y="2614"/>
                <a:ext cx="2021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93" name="Line 31"/>
              <p:cNvSpPr>
                <a:spLocks noChangeShapeType="1"/>
              </p:cNvSpPr>
              <p:nvPr/>
            </p:nvSpPr>
            <p:spPr bwMode="auto">
              <a:xfrm>
                <a:off x="3356" y="3207"/>
                <a:ext cx="2021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94" name="Line 32"/>
              <p:cNvSpPr>
                <a:spLocks noChangeShapeType="1"/>
              </p:cNvSpPr>
              <p:nvPr/>
            </p:nvSpPr>
            <p:spPr bwMode="auto">
              <a:xfrm>
                <a:off x="3356" y="3504"/>
                <a:ext cx="2021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95" name="Line 33"/>
              <p:cNvSpPr>
                <a:spLocks noChangeShapeType="1"/>
              </p:cNvSpPr>
              <p:nvPr/>
            </p:nvSpPr>
            <p:spPr bwMode="auto">
              <a:xfrm>
                <a:off x="3356" y="4065"/>
                <a:ext cx="2021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268788" y="2161362"/>
            <a:ext cx="2964591" cy="3791697"/>
            <a:chOff x="460" y="925"/>
            <a:chExt cx="1638" cy="2052"/>
          </a:xfrm>
        </p:grpSpPr>
        <p:pic>
          <p:nvPicPr>
            <p:cNvPr id="23558" name="Picture 4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0" y="925"/>
              <a:ext cx="1638" cy="2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59" name="Text Box 41"/>
            <p:cNvSpPr txBox="1">
              <a:spLocks noChangeArrowheads="1"/>
            </p:cNvSpPr>
            <p:nvPr/>
          </p:nvSpPr>
          <p:spPr bwMode="auto">
            <a:xfrm>
              <a:off x="1390" y="1617"/>
              <a:ext cx="183" cy="174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3560" name="Text Box 42"/>
            <p:cNvSpPr txBox="1">
              <a:spLocks noChangeArrowheads="1"/>
            </p:cNvSpPr>
            <p:nvPr/>
          </p:nvSpPr>
          <p:spPr bwMode="auto">
            <a:xfrm>
              <a:off x="1755" y="1878"/>
              <a:ext cx="183" cy="174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 dirty="0">
                  <a:solidFill>
                    <a:schemeClr val="bg1"/>
                  </a:solidFill>
                </a:rPr>
                <a:t>A</a:t>
              </a:r>
            </a:p>
          </p:txBody>
        </p:sp>
      </p:grp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282574" y="876208"/>
            <a:ext cx="8605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Ví dụ 1: Hãy thiết kế mạch đóng nhãn hiệu sản phẩm</a:t>
            </a: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121025" y="276880"/>
            <a:ext cx="8888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Trình tự thiết kế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282574" y="1482492"/>
            <a:ext cx="8605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Bước 1. Lập biểu đồ trạng thái và chia tầng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3751836" y="6203111"/>
            <a:ext cx="5449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>
                <a:latin typeface="Tahoma" pitchFamily="34" charset="0"/>
                <a:cs typeface="Tahoma" pitchFamily="34" charset="0"/>
              </a:rPr>
              <a:t>Tầng 1: A+, B+; Tầng 2: B-, A-</a:t>
            </a:r>
          </a:p>
        </p:txBody>
      </p:sp>
      <p:sp>
        <p:nvSpPr>
          <p:cNvPr id="47" name="Line 4"/>
          <p:cNvSpPr>
            <a:spLocks noChangeShapeType="1"/>
          </p:cNvSpPr>
          <p:nvPr/>
        </p:nvSpPr>
        <p:spPr bwMode="auto">
          <a:xfrm flipV="1">
            <a:off x="4955092" y="3014477"/>
            <a:ext cx="833400" cy="944563"/>
          </a:xfrm>
          <a:prstGeom prst="line">
            <a:avLst/>
          </a:prstGeom>
          <a:noFill/>
          <a:ln w="76200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" name="Line 5"/>
          <p:cNvSpPr>
            <a:spLocks noChangeShapeType="1"/>
          </p:cNvSpPr>
          <p:nvPr/>
        </p:nvSpPr>
        <p:spPr bwMode="auto">
          <a:xfrm>
            <a:off x="5769111" y="3017652"/>
            <a:ext cx="817250" cy="0"/>
          </a:xfrm>
          <a:prstGeom prst="line">
            <a:avLst/>
          </a:prstGeom>
          <a:noFill/>
          <a:ln w="76200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" name="Line 6"/>
          <p:cNvSpPr>
            <a:spLocks noChangeShapeType="1"/>
          </p:cNvSpPr>
          <p:nvPr/>
        </p:nvSpPr>
        <p:spPr bwMode="auto">
          <a:xfrm>
            <a:off x="7353540" y="3004952"/>
            <a:ext cx="859242" cy="969963"/>
          </a:xfrm>
          <a:prstGeom prst="line">
            <a:avLst/>
          </a:prstGeom>
          <a:noFill/>
          <a:ln w="76200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" name="Line 7"/>
          <p:cNvSpPr>
            <a:spLocks noChangeShapeType="1"/>
          </p:cNvSpPr>
          <p:nvPr/>
        </p:nvSpPr>
        <p:spPr bwMode="auto">
          <a:xfrm>
            <a:off x="4955092" y="5312524"/>
            <a:ext cx="814019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" name="Line 8"/>
          <p:cNvSpPr>
            <a:spLocks noChangeShapeType="1"/>
          </p:cNvSpPr>
          <p:nvPr/>
        </p:nvSpPr>
        <p:spPr bwMode="auto">
          <a:xfrm flipV="1">
            <a:off x="5752959" y="4443227"/>
            <a:ext cx="836631" cy="887413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" name="Line 9"/>
          <p:cNvSpPr>
            <a:spLocks noChangeShapeType="1"/>
          </p:cNvSpPr>
          <p:nvPr/>
        </p:nvSpPr>
        <p:spPr bwMode="auto">
          <a:xfrm>
            <a:off x="7398763" y="5306174"/>
            <a:ext cx="843091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" name="Line 10"/>
          <p:cNvSpPr>
            <a:spLocks noChangeShapeType="1"/>
          </p:cNvSpPr>
          <p:nvPr/>
        </p:nvSpPr>
        <p:spPr bwMode="auto">
          <a:xfrm>
            <a:off x="6571824" y="4444815"/>
            <a:ext cx="846321" cy="87630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" name="Line 41"/>
          <p:cNvSpPr>
            <a:spLocks noChangeShapeType="1"/>
          </p:cNvSpPr>
          <p:nvPr/>
        </p:nvSpPr>
        <p:spPr bwMode="auto">
          <a:xfrm>
            <a:off x="4957276" y="5725590"/>
            <a:ext cx="9169" cy="596017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" name="Line 42"/>
          <p:cNvSpPr>
            <a:spLocks noChangeShapeType="1"/>
          </p:cNvSpPr>
          <p:nvPr/>
        </p:nvSpPr>
        <p:spPr bwMode="auto">
          <a:xfrm>
            <a:off x="6592046" y="5745969"/>
            <a:ext cx="0" cy="589085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" name="Line 43"/>
          <p:cNvSpPr>
            <a:spLocks noChangeShapeType="1"/>
          </p:cNvSpPr>
          <p:nvPr/>
        </p:nvSpPr>
        <p:spPr bwMode="auto">
          <a:xfrm>
            <a:off x="8222724" y="5745969"/>
            <a:ext cx="7626" cy="533804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" name="Line 44"/>
          <p:cNvSpPr>
            <a:spLocks noChangeShapeType="1"/>
          </p:cNvSpPr>
          <p:nvPr/>
        </p:nvSpPr>
        <p:spPr bwMode="auto">
          <a:xfrm>
            <a:off x="4979146" y="6177426"/>
            <a:ext cx="1612900" cy="0"/>
          </a:xfrm>
          <a:prstGeom prst="line">
            <a:avLst/>
          </a:prstGeom>
          <a:noFill/>
          <a:ln w="28575">
            <a:solidFill>
              <a:srgbClr val="FFFF0B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9" name="Line 45"/>
          <p:cNvSpPr>
            <a:spLocks noChangeShapeType="1"/>
          </p:cNvSpPr>
          <p:nvPr/>
        </p:nvSpPr>
        <p:spPr bwMode="auto">
          <a:xfrm>
            <a:off x="6579346" y="6180600"/>
            <a:ext cx="1633436" cy="0"/>
          </a:xfrm>
          <a:prstGeom prst="line">
            <a:avLst/>
          </a:prstGeom>
          <a:noFill/>
          <a:ln w="28575">
            <a:solidFill>
              <a:srgbClr val="FFFF0B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0" name="Text Box 46"/>
          <p:cNvSpPr txBox="1">
            <a:spLocks noChangeArrowheads="1"/>
          </p:cNvSpPr>
          <p:nvPr/>
        </p:nvSpPr>
        <p:spPr bwMode="auto">
          <a:xfrm>
            <a:off x="5652246" y="5809126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</a:t>
            </a:r>
          </a:p>
        </p:txBody>
      </p:sp>
      <p:sp>
        <p:nvSpPr>
          <p:cNvPr id="61" name="Text Box 47"/>
          <p:cNvSpPr txBox="1">
            <a:spLocks noChangeArrowheads="1"/>
          </p:cNvSpPr>
          <p:nvPr/>
        </p:nvSpPr>
        <p:spPr bwMode="auto">
          <a:xfrm>
            <a:off x="7265146" y="5796426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62" name="Oval 11"/>
          <p:cNvSpPr>
            <a:spLocks noChangeArrowheads="1"/>
          </p:cNvSpPr>
          <p:nvPr/>
        </p:nvSpPr>
        <p:spPr bwMode="auto">
          <a:xfrm>
            <a:off x="4700828" y="2109919"/>
            <a:ext cx="476459" cy="431800"/>
          </a:xfrm>
          <a:prstGeom prst="ellips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" name="Line 12"/>
          <p:cNvSpPr>
            <a:spLocks noChangeShapeType="1"/>
          </p:cNvSpPr>
          <p:nvPr/>
        </p:nvSpPr>
        <p:spPr bwMode="auto">
          <a:xfrm flipV="1">
            <a:off x="4957632" y="2325819"/>
            <a:ext cx="0" cy="684213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Line 13"/>
          <p:cNvSpPr>
            <a:spLocks noChangeShapeType="1"/>
          </p:cNvSpPr>
          <p:nvPr/>
        </p:nvSpPr>
        <p:spPr bwMode="auto">
          <a:xfrm>
            <a:off x="4700828" y="2325819"/>
            <a:ext cx="476459" cy="0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Text Box 14"/>
          <p:cNvSpPr txBox="1">
            <a:spLocks noChangeArrowheads="1"/>
          </p:cNvSpPr>
          <p:nvPr/>
        </p:nvSpPr>
        <p:spPr bwMode="auto">
          <a:xfrm>
            <a:off x="3859354" y="2091492"/>
            <a:ext cx="878624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FFFF0B"/>
                </a:solidFill>
              </a:rPr>
              <a:t>Start</a:t>
            </a:r>
          </a:p>
        </p:txBody>
      </p:sp>
      <p:sp>
        <p:nvSpPr>
          <p:cNvPr id="66" name="Line 15"/>
          <p:cNvSpPr>
            <a:spLocks noChangeShapeType="1"/>
          </p:cNvSpPr>
          <p:nvPr/>
        </p:nvSpPr>
        <p:spPr bwMode="auto">
          <a:xfrm flipH="1">
            <a:off x="5579452" y="3046544"/>
            <a:ext cx="182508" cy="3968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16"/>
          <p:cNvSpPr>
            <a:spLocks noChangeShapeType="1"/>
          </p:cNvSpPr>
          <p:nvPr/>
        </p:nvSpPr>
        <p:spPr bwMode="auto">
          <a:xfrm>
            <a:off x="5579452" y="3443419"/>
            <a:ext cx="0" cy="15478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5962082" y="3997457"/>
            <a:ext cx="494226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FFFF0B"/>
                </a:solidFill>
              </a:rPr>
              <a:t>b1</a:t>
            </a:r>
            <a:endParaRPr lang="en-US" sz="2400" b="1" baseline="-25000" dirty="0">
              <a:solidFill>
                <a:srgbClr val="FFFF0B"/>
              </a:solidFill>
            </a:endParaRPr>
          </a:p>
        </p:txBody>
      </p:sp>
      <p:sp>
        <p:nvSpPr>
          <p:cNvPr id="69" name="Text Box 19"/>
          <p:cNvSpPr txBox="1">
            <a:spLocks noChangeArrowheads="1"/>
          </p:cNvSpPr>
          <p:nvPr/>
        </p:nvSpPr>
        <p:spPr bwMode="auto">
          <a:xfrm>
            <a:off x="5579452" y="2586169"/>
            <a:ext cx="57982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FFFF0B"/>
                </a:solidFill>
              </a:rPr>
              <a:t>a1</a:t>
            </a:r>
            <a:endParaRPr lang="en-US" sz="2400" b="1" dirty="0">
              <a:solidFill>
                <a:srgbClr val="FFFF0B"/>
              </a:solidFill>
            </a:endParaRPr>
          </a:p>
        </p:txBody>
      </p:sp>
      <p:sp>
        <p:nvSpPr>
          <p:cNvPr id="70" name="Text Box 20"/>
          <p:cNvSpPr txBox="1">
            <a:spLocks noChangeArrowheads="1"/>
          </p:cNvSpPr>
          <p:nvPr/>
        </p:nvSpPr>
        <p:spPr bwMode="auto">
          <a:xfrm>
            <a:off x="7683949" y="4873757"/>
            <a:ext cx="45061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FFFF0B"/>
                </a:solidFill>
              </a:rPr>
              <a:t>b0</a:t>
            </a:r>
            <a:endParaRPr lang="en-US" sz="2400" b="1" baseline="-25000" dirty="0">
              <a:solidFill>
                <a:srgbClr val="FFFF0B"/>
              </a:solidFill>
            </a:endParaRPr>
          </a:p>
        </p:txBody>
      </p:sp>
      <p:sp>
        <p:nvSpPr>
          <p:cNvPr id="71" name="Line 21"/>
          <p:cNvSpPr>
            <a:spLocks noChangeShapeType="1"/>
          </p:cNvSpPr>
          <p:nvPr/>
        </p:nvSpPr>
        <p:spPr bwMode="auto">
          <a:xfrm flipH="1" flipV="1">
            <a:off x="6385395" y="4162557"/>
            <a:ext cx="182508" cy="2524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" name="Line 26"/>
          <p:cNvSpPr>
            <a:spLocks noChangeShapeType="1"/>
          </p:cNvSpPr>
          <p:nvPr/>
        </p:nvSpPr>
        <p:spPr bwMode="auto">
          <a:xfrm>
            <a:off x="5771650" y="3010032"/>
            <a:ext cx="0" cy="2303463"/>
          </a:xfrm>
          <a:prstGeom prst="line">
            <a:avLst/>
          </a:prstGeom>
          <a:noFill/>
          <a:ln w="9525">
            <a:solidFill>
              <a:srgbClr val="FFFF0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" name="Line 34"/>
          <p:cNvSpPr>
            <a:spLocks noChangeShapeType="1"/>
          </p:cNvSpPr>
          <p:nvPr/>
        </p:nvSpPr>
        <p:spPr bwMode="auto">
          <a:xfrm>
            <a:off x="6385395" y="4164145"/>
            <a:ext cx="42800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Line 35"/>
          <p:cNvSpPr>
            <a:spLocks noChangeShapeType="1"/>
          </p:cNvSpPr>
          <p:nvPr/>
        </p:nvSpPr>
        <p:spPr bwMode="auto">
          <a:xfrm flipH="1">
            <a:off x="6579209" y="4162557"/>
            <a:ext cx="234192" cy="2428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5" name="Line 36"/>
          <p:cNvSpPr>
            <a:spLocks noChangeShapeType="1"/>
          </p:cNvSpPr>
          <p:nvPr/>
        </p:nvSpPr>
        <p:spPr bwMode="auto">
          <a:xfrm flipV="1">
            <a:off x="7391613" y="5015045"/>
            <a:ext cx="221271" cy="2905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" name="Line 37"/>
          <p:cNvSpPr>
            <a:spLocks noChangeShapeType="1"/>
          </p:cNvSpPr>
          <p:nvPr/>
        </p:nvSpPr>
        <p:spPr bwMode="auto">
          <a:xfrm flipV="1">
            <a:off x="7612884" y="3535495"/>
            <a:ext cx="0" cy="1479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Line 38"/>
          <p:cNvSpPr>
            <a:spLocks noChangeShapeType="1"/>
          </p:cNvSpPr>
          <p:nvPr/>
        </p:nvSpPr>
        <p:spPr bwMode="auto">
          <a:xfrm flipH="1" flipV="1">
            <a:off x="7420685" y="3100519"/>
            <a:ext cx="192199" cy="4349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>
            <a:endCxn id="23588" idx="1"/>
          </p:cNvCxnSpPr>
          <p:nvPr/>
        </p:nvCxnSpPr>
        <p:spPr>
          <a:xfrm>
            <a:off x="5579452" y="4991232"/>
            <a:ext cx="189659" cy="3298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6932067" y="1482131"/>
            <a:ext cx="19543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(4 tín hiệu)</a:t>
            </a:r>
          </a:p>
        </p:txBody>
      </p:sp>
      <p:sp>
        <p:nvSpPr>
          <p:cNvPr id="78" name="Oval 77"/>
          <p:cNvSpPr/>
          <p:nvPr/>
        </p:nvSpPr>
        <p:spPr>
          <a:xfrm>
            <a:off x="5849939" y="3901512"/>
            <a:ext cx="595221" cy="595221"/>
          </a:xfrm>
          <a:prstGeom prst="ellipse">
            <a:avLst/>
          </a:prstGeom>
          <a:noFill/>
          <a:ln w="3810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Box 78"/>
          <p:cNvSpPr txBox="1">
            <a:spLocks noChangeArrowheads="1"/>
          </p:cNvSpPr>
          <p:nvPr/>
        </p:nvSpPr>
        <p:spPr bwMode="auto">
          <a:xfrm>
            <a:off x="286852" y="1481018"/>
            <a:ext cx="8605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Bước 2. Xác định các tín hiệu điều khiển</a:t>
            </a:r>
          </a:p>
        </p:txBody>
      </p:sp>
      <p:sp>
        <p:nvSpPr>
          <p:cNvPr id="80" name="Line 5"/>
          <p:cNvSpPr>
            <a:spLocks noChangeShapeType="1"/>
          </p:cNvSpPr>
          <p:nvPr/>
        </p:nvSpPr>
        <p:spPr bwMode="auto">
          <a:xfrm>
            <a:off x="6584688" y="3017652"/>
            <a:ext cx="817250" cy="0"/>
          </a:xfrm>
          <a:prstGeom prst="line">
            <a:avLst/>
          </a:prstGeom>
          <a:noFill/>
          <a:ln w="76200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" name="Text Box 46"/>
          <p:cNvSpPr txBox="1">
            <a:spLocks noChangeArrowheads="1"/>
          </p:cNvSpPr>
          <p:nvPr/>
        </p:nvSpPr>
        <p:spPr bwMode="auto">
          <a:xfrm>
            <a:off x="4796760" y="5354736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</a:t>
            </a:r>
          </a:p>
        </p:txBody>
      </p:sp>
      <p:sp>
        <p:nvSpPr>
          <p:cNvPr id="82" name="Text Box 46"/>
          <p:cNvSpPr txBox="1">
            <a:spLocks noChangeArrowheads="1"/>
          </p:cNvSpPr>
          <p:nvPr/>
        </p:nvSpPr>
        <p:spPr bwMode="auto">
          <a:xfrm>
            <a:off x="5614145" y="5366863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83" name="Text Box 46"/>
          <p:cNvSpPr txBox="1">
            <a:spLocks noChangeArrowheads="1"/>
          </p:cNvSpPr>
          <p:nvPr/>
        </p:nvSpPr>
        <p:spPr bwMode="auto">
          <a:xfrm>
            <a:off x="6434298" y="5366863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3</a:t>
            </a:r>
          </a:p>
        </p:txBody>
      </p:sp>
      <p:sp>
        <p:nvSpPr>
          <p:cNvPr id="84" name="Text Box 46"/>
          <p:cNvSpPr txBox="1">
            <a:spLocks noChangeArrowheads="1"/>
          </p:cNvSpPr>
          <p:nvPr/>
        </p:nvSpPr>
        <p:spPr bwMode="auto">
          <a:xfrm>
            <a:off x="7226513" y="5354735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4</a:t>
            </a:r>
          </a:p>
        </p:txBody>
      </p:sp>
      <p:sp>
        <p:nvSpPr>
          <p:cNvPr id="85" name="Text Box 46"/>
          <p:cNvSpPr txBox="1">
            <a:spLocks noChangeArrowheads="1"/>
          </p:cNvSpPr>
          <p:nvPr/>
        </p:nvSpPr>
        <p:spPr bwMode="auto">
          <a:xfrm>
            <a:off x="8029917" y="5342715"/>
            <a:ext cx="33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000"/>
                            </p:stCondLst>
                            <p:childTnLst>
                              <p:par>
                                <p:cTn id="17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5" grpId="0"/>
      <p:bldP spid="46" grpId="0"/>
      <p:bldP spid="46" grpId="1"/>
      <p:bldP spid="49" grpId="0"/>
      <p:bldP spid="47" grpId="0" animBg="1"/>
      <p:bldP spid="48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/>
      <p:bldP spid="61" grpId="0"/>
      <p:bldP spid="62" grpId="0" animBg="1"/>
      <p:bldP spid="63" grpId="0" animBg="1"/>
      <p:bldP spid="64" grpId="0" animBg="1"/>
      <p:bldP spid="65" grpId="0"/>
      <p:bldP spid="66" grpId="0" animBg="1"/>
      <p:bldP spid="67" grpId="0" animBg="1"/>
      <p:bldP spid="68" grpId="0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" grpId="0"/>
      <p:bldP spid="78" grpId="0" animBg="1"/>
      <p:bldP spid="79" grpId="0"/>
      <p:bldP spid="80" grpId="0" animBg="1"/>
      <p:bldP spid="81" grpId="0"/>
      <p:bldP spid="82" grpId="0"/>
      <p:bldP spid="83" grpId="0"/>
      <p:bldP spid="84" grpId="0"/>
      <p:bldP spid="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9850" y="967440"/>
            <a:ext cx="12398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6663" y="967440"/>
            <a:ext cx="1239837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98116" y="1975503"/>
            <a:ext cx="1503362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68800" y="2588278"/>
            <a:ext cx="373063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0463" y="1975503"/>
            <a:ext cx="1503362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9" name="Picture 7"/>
          <p:cNvPicPr>
            <a:picLocks noChangeAspect="1" noChangeArrowheads="1"/>
          </p:cNvPicPr>
          <p:nvPr/>
        </p:nvPicPr>
        <p:blipFill>
          <a:blip r:embed="rId8"/>
          <a:srcRect t="5867" b="36479"/>
          <a:stretch>
            <a:fillRect/>
          </a:stretch>
        </p:blipFill>
        <p:spPr bwMode="auto">
          <a:xfrm>
            <a:off x="6983413" y="2588278"/>
            <a:ext cx="373062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42" name="Line 10"/>
          <p:cNvSpPr>
            <a:spLocks noChangeShapeType="1"/>
          </p:cNvSpPr>
          <p:nvPr/>
        </p:nvSpPr>
        <p:spPr bwMode="auto">
          <a:xfrm>
            <a:off x="2532063" y="4351990"/>
            <a:ext cx="6011862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45" name="Line 13"/>
          <p:cNvSpPr>
            <a:spLocks noChangeShapeType="1"/>
          </p:cNvSpPr>
          <p:nvPr/>
        </p:nvSpPr>
        <p:spPr bwMode="auto">
          <a:xfrm>
            <a:off x="2495550" y="4531378"/>
            <a:ext cx="6048375" cy="0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46" name="Text Box 14"/>
          <p:cNvSpPr txBox="1">
            <a:spLocks noChangeArrowheads="1"/>
          </p:cNvSpPr>
          <p:nvPr/>
        </p:nvSpPr>
        <p:spPr bwMode="auto">
          <a:xfrm>
            <a:off x="4800600" y="4964765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rgbClr val="FF9900"/>
                </a:solidFill>
                <a:latin typeface="Arial" charset="0"/>
              </a:rPr>
              <a:t>e1</a:t>
            </a:r>
            <a:endParaRPr lang="en-US" sz="1400" b="1" baseline="-2500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95247" name="Text Box 15"/>
          <p:cNvSpPr txBox="1">
            <a:spLocks noChangeArrowheads="1"/>
          </p:cNvSpPr>
          <p:nvPr/>
        </p:nvSpPr>
        <p:spPr bwMode="auto">
          <a:xfrm>
            <a:off x="6061075" y="4964765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rgbClr val="FF9900"/>
                </a:solidFill>
                <a:latin typeface="Arial" charset="0"/>
              </a:rPr>
              <a:t>e2</a:t>
            </a:r>
            <a:endParaRPr lang="en-US" sz="1400" b="1" baseline="-2500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95248" name="Text Box 16"/>
          <p:cNvSpPr txBox="1">
            <a:spLocks noChangeArrowheads="1"/>
          </p:cNvSpPr>
          <p:nvPr/>
        </p:nvSpPr>
        <p:spPr bwMode="auto">
          <a:xfrm>
            <a:off x="2205039" y="4356752"/>
            <a:ext cx="43179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T2</a:t>
            </a:r>
            <a:endParaRPr lang="en-US" sz="2000" b="1" baseline="-25000"/>
          </a:p>
        </p:txBody>
      </p:sp>
      <p:sp>
        <p:nvSpPr>
          <p:cNvPr id="95249" name="Text Box 17"/>
          <p:cNvSpPr txBox="1">
            <a:spLocks noChangeArrowheads="1"/>
          </p:cNvSpPr>
          <p:nvPr/>
        </p:nvSpPr>
        <p:spPr bwMode="auto">
          <a:xfrm>
            <a:off x="2210221" y="4065495"/>
            <a:ext cx="3968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T1</a:t>
            </a:r>
            <a:endParaRPr lang="en-US" sz="2000" b="1" baseline="-25000"/>
          </a:p>
        </p:txBody>
      </p:sp>
      <p:pic>
        <p:nvPicPr>
          <p:cNvPr id="95250" name="Picture 1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40125" y="5575953"/>
            <a:ext cx="1368425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043363" y="1364315"/>
            <a:ext cx="396875" cy="755650"/>
            <a:chOff x="1995" y="618"/>
            <a:chExt cx="250" cy="476"/>
          </a:xfrm>
        </p:grpSpPr>
        <p:sp>
          <p:nvSpPr>
            <p:cNvPr id="24706" name="Line 20"/>
            <p:cNvSpPr>
              <a:spLocks noChangeShapeType="1"/>
            </p:cNvSpPr>
            <p:nvPr/>
          </p:nvSpPr>
          <p:spPr bwMode="auto">
            <a:xfrm>
              <a:off x="1995" y="618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707" name="Line 21"/>
            <p:cNvSpPr>
              <a:spLocks noChangeShapeType="1"/>
            </p:cNvSpPr>
            <p:nvPr/>
          </p:nvSpPr>
          <p:spPr bwMode="auto">
            <a:xfrm>
              <a:off x="1995" y="981"/>
              <a:ext cx="250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708" name="Line 22"/>
            <p:cNvSpPr>
              <a:spLocks noChangeShapeType="1"/>
            </p:cNvSpPr>
            <p:nvPr/>
          </p:nvSpPr>
          <p:spPr bwMode="auto">
            <a:xfrm>
              <a:off x="2245" y="981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6672263" y="1362728"/>
            <a:ext cx="396875" cy="755650"/>
            <a:chOff x="3470" y="640"/>
            <a:chExt cx="250" cy="476"/>
          </a:xfrm>
        </p:grpSpPr>
        <p:sp>
          <p:nvSpPr>
            <p:cNvPr id="24703" name="Line 24"/>
            <p:cNvSpPr>
              <a:spLocks noChangeShapeType="1"/>
            </p:cNvSpPr>
            <p:nvPr/>
          </p:nvSpPr>
          <p:spPr bwMode="auto">
            <a:xfrm>
              <a:off x="3470" y="640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704" name="Line 25"/>
            <p:cNvSpPr>
              <a:spLocks noChangeShapeType="1"/>
            </p:cNvSpPr>
            <p:nvPr/>
          </p:nvSpPr>
          <p:spPr bwMode="auto">
            <a:xfrm>
              <a:off x="3470" y="1003"/>
              <a:ext cx="250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705" name="Line 26"/>
            <p:cNvSpPr>
              <a:spLocks noChangeShapeType="1"/>
            </p:cNvSpPr>
            <p:nvPr/>
          </p:nvSpPr>
          <p:spPr bwMode="auto">
            <a:xfrm>
              <a:off x="3720" y="1003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4619625" y="1364315"/>
            <a:ext cx="144463" cy="755650"/>
            <a:chOff x="2358" y="618"/>
            <a:chExt cx="91" cy="476"/>
          </a:xfrm>
        </p:grpSpPr>
        <p:sp>
          <p:nvSpPr>
            <p:cNvPr id="24700" name="Line 28"/>
            <p:cNvSpPr>
              <a:spLocks noChangeShapeType="1"/>
            </p:cNvSpPr>
            <p:nvPr/>
          </p:nvSpPr>
          <p:spPr bwMode="auto">
            <a:xfrm>
              <a:off x="2358" y="981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701" name="Line 29"/>
            <p:cNvSpPr>
              <a:spLocks noChangeShapeType="1"/>
            </p:cNvSpPr>
            <p:nvPr/>
          </p:nvSpPr>
          <p:spPr bwMode="auto">
            <a:xfrm>
              <a:off x="2449" y="618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702" name="Line 30"/>
            <p:cNvSpPr>
              <a:spLocks noChangeShapeType="1"/>
            </p:cNvSpPr>
            <p:nvPr/>
          </p:nvSpPr>
          <p:spPr bwMode="auto">
            <a:xfrm>
              <a:off x="2358" y="981"/>
              <a:ext cx="9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7246938" y="1362728"/>
            <a:ext cx="144462" cy="755650"/>
            <a:chOff x="3832" y="640"/>
            <a:chExt cx="91" cy="476"/>
          </a:xfrm>
        </p:grpSpPr>
        <p:sp>
          <p:nvSpPr>
            <p:cNvPr id="24697" name="Line 32"/>
            <p:cNvSpPr>
              <a:spLocks noChangeShapeType="1"/>
            </p:cNvSpPr>
            <p:nvPr/>
          </p:nvSpPr>
          <p:spPr bwMode="auto">
            <a:xfrm>
              <a:off x="3832" y="1003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98" name="Line 33"/>
            <p:cNvSpPr>
              <a:spLocks noChangeShapeType="1"/>
            </p:cNvSpPr>
            <p:nvPr/>
          </p:nvSpPr>
          <p:spPr bwMode="auto">
            <a:xfrm>
              <a:off x="3923" y="640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99" name="Line 34"/>
            <p:cNvSpPr>
              <a:spLocks noChangeShapeType="1"/>
            </p:cNvSpPr>
            <p:nvPr/>
          </p:nvSpPr>
          <p:spPr bwMode="auto">
            <a:xfrm>
              <a:off x="3832" y="1003"/>
              <a:ext cx="9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5267" name="Line 35"/>
          <p:cNvSpPr>
            <a:spLocks noChangeShapeType="1"/>
          </p:cNvSpPr>
          <p:nvPr/>
        </p:nvSpPr>
        <p:spPr bwMode="auto">
          <a:xfrm>
            <a:off x="4548188" y="2551765"/>
            <a:ext cx="0" cy="2159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68" name="Line 36"/>
          <p:cNvSpPr>
            <a:spLocks noChangeShapeType="1"/>
          </p:cNvSpPr>
          <p:nvPr/>
        </p:nvSpPr>
        <p:spPr bwMode="auto">
          <a:xfrm flipV="1">
            <a:off x="7175500" y="2588278"/>
            <a:ext cx="0" cy="142875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3324225" y="2456515"/>
            <a:ext cx="684213" cy="1908175"/>
            <a:chOff x="1542" y="1298"/>
            <a:chExt cx="431" cy="1202"/>
          </a:xfrm>
        </p:grpSpPr>
        <p:sp>
          <p:nvSpPr>
            <p:cNvPr id="24695" name="Line 38"/>
            <p:cNvSpPr>
              <a:spLocks noChangeShapeType="1"/>
            </p:cNvSpPr>
            <p:nvPr/>
          </p:nvSpPr>
          <p:spPr bwMode="auto">
            <a:xfrm flipH="1">
              <a:off x="1542" y="1298"/>
              <a:ext cx="43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96" name="Line 39"/>
            <p:cNvSpPr>
              <a:spLocks noChangeShapeType="1"/>
            </p:cNvSpPr>
            <p:nvPr/>
          </p:nvSpPr>
          <p:spPr bwMode="auto">
            <a:xfrm>
              <a:off x="1542" y="1298"/>
              <a:ext cx="0" cy="1202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7319963" y="2456515"/>
            <a:ext cx="576262" cy="2089150"/>
            <a:chOff x="4059" y="1298"/>
            <a:chExt cx="363" cy="1316"/>
          </a:xfrm>
        </p:grpSpPr>
        <p:sp>
          <p:nvSpPr>
            <p:cNvPr id="24693" name="Line 42"/>
            <p:cNvSpPr>
              <a:spLocks noChangeShapeType="1"/>
            </p:cNvSpPr>
            <p:nvPr/>
          </p:nvSpPr>
          <p:spPr bwMode="auto">
            <a:xfrm flipH="1">
              <a:off x="4059" y="1298"/>
              <a:ext cx="363" cy="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94" name="Line 43"/>
            <p:cNvSpPr>
              <a:spLocks noChangeShapeType="1"/>
            </p:cNvSpPr>
            <p:nvPr/>
          </p:nvSpPr>
          <p:spPr bwMode="auto">
            <a:xfrm>
              <a:off x="4422" y="1298"/>
              <a:ext cx="0" cy="1316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45"/>
          <p:cNvGrpSpPr>
            <a:grpSpLocks/>
          </p:cNvGrpSpPr>
          <p:nvPr/>
        </p:nvGrpSpPr>
        <p:grpSpPr bwMode="auto">
          <a:xfrm>
            <a:off x="4727575" y="2456515"/>
            <a:ext cx="431800" cy="1260475"/>
            <a:chOff x="2426" y="1298"/>
            <a:chExt cx="272" cy="794"/>
          </a:xfrm>
        </p:grpSpPr>
        <p:sp>
          <p:nvSpPr>
            <p:cNvPr id="24691" name="Line 46"/>
            <p:cNvSpPr>
              <a:spLocks noChangeShapeType="1"/>
            </p:cNvSpPr>
            <p:nvPr/>
          </p:nvSpPr>
          <p:spPr bwMode="auto">
            <a:xfrm flipH="1">
              <a:off x="2426" y="1298"/>
              <a:ext cx="272" cy="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47"/>
            <p:cNvSpPr>
              <a:spLocks noChangeShapeType="1"/>
            </p:cNvSpPr>
            <p:nvPr/>
          </p:nvSpPr>
          <p:spPr bwMode="auto">
            <a:xfrm>
              <a:off x="2698" y="1298"/>
              <a:ext cx="0" cy="794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692" name="Line 49"/>
          <p:cNvSpPr>
            <a:spLocks noChangeShapeType="1"/>
          </p:cNvSpPr>
          <p:nvPr/>
        </p:nvSpPr>
        <p:spPr bwMode="auto">
          <a:xfrm flipV="1">
            <a:off x="5592763" y="4317065"/>
            <a:ext cx="0" cy="684213"/>
          </a:xfrm>
          <a:prstGeom prst="line">
            <a:avLst/>
          </a:prstGeom>
          <a:noFill/>
          <a:ln w="38100">
            <a:solidFill>
              <a:srgbClr val="FF99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90" name="Line 52"/>
          <p:cNvSpPr>
            <a:spLocks noChangeShapeType="1"/>
          </p:cNvSpPr>
          <p:nvPr/>
        </p:nvSpPr>
        <p:spPr bwMode="auto">
          <a:xfrm flipV="1">
            <a:off x="5772150" y="4496453"/>
            <a:ext cx="0" cy="504825"/>
          </a:xfrm>
          <a:prstGeom prst="line">
            <a:avLst/>
          </a:prstGeom>
          <a:noFill/>
          <a:ln w="38100">
            <a:solidFill>
              <a:srgbClr val="FF99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689" name="Line 56"/>
          <p:cNvSpPr>
            <a:spLocks noChangeShapeType="1"/>
          </p:cNvSpPr>
          <p:nvPr/>
        </p:nvSpPr>
        <p:spPr bwMode="auto">
          <a:xfrm flipV="1">
            <a:off x="5160963" y="4028140"/>
            <a:ext cx="0" cy="539750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89" name="Text Box 57"/>
          <p:cNvSpPr txBox="1">
            <a:spLocks noChangeArrowheads="1"/>
          </p:cNvSpPr>
          <p:nvPr/>
        </p:nvSpPr>
        <p:spPr bwMode="auto">
          <a:xfrm>
            <a:off x="3241677" y="5508891"/>
            <a:ext cx="6588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Arial" charset="0"/>
              </a:rPr>
              <a:t>Start</a:t>
            </a:r>
            <a:endParaRPr lang="en-US" b="1" baseline="-25000">
              <a:latin typeface="Arial" charset="0"/>
            </a:endParaRPr>
          </a:p>
        </p:txBody>
      </p:sp>
      <p:sp>
        <p:nvSpPr>
          <p:cNvPr id="95290" name="Line 58"/>
          <p:cNvSpPr>
            <a:spLocks noChangeShapeType="1"/>
          </p:cNvSpPr>
          <p:nvPr/>
        </p:nvSpPr>
        <p:spPr bwMode="auto">
          <a:xfrm>
            <a:off x="5519738" y="932515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91" name="Line 59"/>
          <p:cNvSpPr>
            <a:spLocks noChangeShapeType="1"/>
          </p:cNvSpPr>
          <p:nvPr/>
        </p:nvSpPr>
        <p:spPr bwMode="auto">
          <a:xfrm>
            <a:off x="7572375" y="967440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92" name="Line 60"/>
          <p:cNvSpPr>
            <a:spLocks noChangeShapeType="1"/>
          </p:cNvSpPr>
          <p:nvPr/>
        </p:nvSpPr>
        <p:spPr bwMode="auto">
          <a:xfrm>
            <a:off x="8148638" y="967440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293" name="Text Box 61"/>
          <p:cNvSpPr txBox="1">
            <a:spLocks noChangeArrowheads="1"/>
          </p:cNvSpPr>
          <p:nvPr/>
        </p:nvSpPr>
        <p:spPr bwMode="auto">
          <a:xfrm>
            <a:off x="5411788" y="612868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a1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95294" name="Text Box 62"/>
          <p:cNvSpPr txBox="1">
            <a:spLocks noChangeArrowheads="1"/>
          </p:cNvSpPr>
          <p:nvPr/>
        </p:nvSpPr>
        <p:spPr bwMode="auto">
          <a:xfrm>
            <a:off x="7464044" y="625657"/>
            <a:ext cx="3994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b0</a:t>
            </a:r>
            <a:endParaRPr lang="en-US" sz="2000" b="1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95295" name="Text Box 63"/>
          <p:cNvSpPr txBox="1">
            <a:spLocks noChangeArrowheads="1"/>
          </p:cNvSpPr>
          <p:nvPr/>
        </p:nvSpPr>
        <p:spPr bwMode="auto">
          <a:xfrm>
            <a:off x="8040688" y="665005"/>
            <a:ext cx="35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b1</a:t>
            </a:r>
            <a:endParaRPr lang="en-US" sz="2000" b="1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95296" name="Text Box 64"/>
          <p:cNvSpPr txBox="1">
            <a:spLocks noChangeArrowheads="1"/>
          </p:cNvSpPr>
          <p:nvPr/>
        </p:nvSpPr>
        <p:spPr bwMode="auto">
          <a:xfrm>
            <a:off x="4337812" y="632756"/>
            <a:ext cx="3460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rgbClr val="FFFF00"/>
                </a:solidFill>
              </a:rPr>
              <a:t>A</a:t>
            </a:r>
            <a:endParaRPr lang="en-US" sz="2400" b="1" baseline="-25000" dirty="0">
              <a:solidFill>
                <a:srgbClr val="FFFF00"/>
              </a:solidFill>
            </a:endParaRPr>
          </a:p>
        </p:txBody>
      </p:sp>
      <p:sp>
        <p:nvSpPr>
          <p:cNvPr id="95297" name="Text Box 65"/>
          <p:cNvSpPr txBox="1">
            <a:spLocks noChangeArrowheads="1"/>
          </p:cNvSpPr>
          <p:nvPr/>
        </p:nvSpPr>
        <p:spPr bwMode="auto">
          <a:xfrm>
            <a:off x="7039769" y="600208"/>
            <a:ext cx="3587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rgbClr val="FFFF00"/>
                </a:solidFill>
              </a:rPr>
              <a:t>B</a:t>
            </a:r>
          </a:p>
        </p:txBody>
      </p:sp>
      <p:grpSp>
        <p:nvGrpSpPr>
          <p:cNvPr id="9" name="Group 66"/>
          <p:cNvGrpSpPr>
            <a:grpSpLocks/>
          </p:cNvGrpSpPr>
          <p:nvPr/>
        </p:nvGrpSpPr>
        <p:grpSpPr bwMode="auto">
          <a:xfrm>
            <a:off x="4751388" y="4823478"/>
            <a:ext cx="1503362" cy="1306512"/>
            <a:chOff x="2449" y="2069"/>
            <a:chExt cx="947" cy="823"/>
          </a:xfrm>
        </p:grpSpPr>
        <p:pic>
          <p:nvPicPr>
            <p:cNvPr id="24688" name="Picture 67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917" y="2500"/>
              <a:ext cx="235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68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449" y="2069"/>
              <a:ext cx="947" cy="4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Line 69"/>
            <p:cNvSpPr>
              <a:spLocks noChangeShapeType="1"/>
            </p:cNvSpPr>
            <p:nvPr/>
          </p:nvSpPr>
          <p:spPr bwMode="auto">
            <a:xfrm>
              <a:off x="3039" y="2455"/>
              <a:ext cx="0" cy="181"/>
            </a:xfrm>
            <a:prstGeom prst="line">
              <a:avLst/>
            </a:prstGeom>
            <a:noFill/>
            <a:ln w="28575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70"/>
          <p:cNvGrpSpPr>
            <a:grpSpLocks/>
          </p:cNvGrpSpPr>
          <p:nvPr/>
        </p:nvGrpSpPr>
        <p:grpSpPr bwMode="auto">
          <a:xfrm>
            <a:off x="4403725" y="5301315"/>
            <a:ext cx="757238" cy="504825"/>
            <a:chOff x="2222" y="3090"/>
            <a:chExt cx="477" cy="318"/>
          </a:xfrm>
        </p:grpSpPr>
        <p:sp>
          <p:nvSpPr>
            <p:cNvPr id="24686" name="Line 71"/>
            <p:cNvSpPr>
              <a:spLocks noChangeShapeType="1"/>
            </p:cNvSpPr>
            <p:nvPr/>
          </p:nvSpPr>
          <p:spPr bwMode="auto">
            <a:xfrm flipH="1">
              <a:off x="2222" y="3090"/>
              <a:ext cx="477" cy="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87" name="Line 72"/>
            <p:cNvSpPr>
              <a:spLocks noChangeShapeType="1"/>
            </p:cNvSpPr>
            <p:nvPr/>
          </p:nvSpPr>
          <p:spPr bwMode="auto">
            <a:xfrm>
              <a:off x="2222" y="3090"/>
              <a:ext cx="0" cy="318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75"/>
          <p:cNvGrpSpPr>
            <a:grpSpLocks/>
          </p:cNvGrpSpPr>
          <p:nvPr/>
        </p:nvGrpSpPr>
        <p:grpSpPr bwMode="auto">
          <a:xfrm>
            <a:off x="2963863" y="4532965"/>
            <a:ext cx="1439862" cy="2016125"/>
            <a:chOff x="1315" y="2614"/>
            <a:chExt cx="907" cy="1270"/>
          </a:xfrm>
        </p:grpSpPr>
        <p:sp>
          <p:nvSpPr>
            <p:cNvPr id="24683" name="Line 76"/>
            <p:cNvSpPr>
              <a:spLocks noChangeShapeType="1"/>
            </p:cNvSpPr>
            <p:nvPr/>
          </p:nvSpPr>
          <p:spPr bwMode="auto">
            <a:xfrm flipV="1">
              <a:off x="1315" y="2614"/>
              <a:ext cx="0" cy="127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84" name="Line 77"/>
            <p:cNvSpPr>
              <a:spLocks noChangeShapeType="1"/>
            </p:cNvSpPr>
            <p:nvPr/>
          </p:nvSpPr>
          <p:spPr bwMode="auto">
            <a:xfrm flipV="1">
              <a:off x="2222" y="3657"/>
              <a:ext cx="0" cy="227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85" name="Line 78"/>
            <p:cNvSpPr>
              <a:spLocks noChangeShapeType="1"/>
            </p:cNvSpPr>
            <p:nvPr/>
          </p:nvSpPr>
          <p:spPr bwMode="auto">
            <a:xfrm flipH="1">
              <a:off x="1315" y="3884"/>
              <a:ext cx="907" cy="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95311" name="Picture 79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376863" y="2840690"/>
            <a:ext cx="13684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Group 80"/>
          <p:cNvGrpSpPr>
            <a:grpSpLocks/>
          </p:cNvGrpSpPr>
          <p:nvPr/>
        </p:nvGrpSpPr>
        <p:grpSpPr bwMode="auto">
          <a:xfrm>
            <a:off x="6240463" y="2457262"/>
            <a:ext cx="431800" cy="612775"/>
            <a:chOff x="3379" y="1298"/>
            <a:chExt cx="272" cy="386"/>
          </a:xfrm>
        </p:grpSpPr>
        <p:sp>
          <p:nvSpPr>
            <p:cNvPr id="24681" name="Line 81"/>
            <p:cNvSpPr>
              <a:spLocks noChangeShapeType="1"/>
            </p:cNvSpPr>
            <p:nvPr/>
          </p:nvSpPr>
          <p:spPr bwMode="auto">
            <a:xfrm flipH="1">
              <a:off x="3379" y="1298"/>
              <a:ext cx="27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82" name="Line 82"/>
            <p:cNvSpPr>
              <a:spLocks noChangeShapeType="1"/>
            </p:cNvSpPr>
            <p:nvPr/>
          </p:nvSpPr>
          <p:spPr bwMode="auto">
            <a:xfrm>
              <a:off x="3379" y="1298"/>
              <a:ext cx="0" cy="386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674" name="Line 84"/>
          <p:cNvSpPr>
            <a:spLocks noChangeShapeType="1"/>
          </p:cNvSpPr>
          <p:nvPr/>
        </p:nvSpPr>
        <p:spPr bwMode="auto">
          <a:xfrm>
            <a:off x="6240463" y="3416953"/>
            <a:ext cx="0" cy="935037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95318" name="Picture 86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772150" y="5612465"/>
            <a:ext cx="13684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87"/>
          <p:cNvGrpSpPr>
            <a:grpSpLocks/>
          </p:cNvGrpSpPr>
          <p:nvPr/>
        </p:nvGrpSpPr>
        <p:grpSpPr bwMode="auto">
          <a:xfrm>
            <a:off x="5878513" y="5301315"/>
            <a:ext cx="757237" cy="504825"/>
            <a:chOff x="3151" y="3090"/>
            <a:chExt cx="477" cy="318"/>
          </a:xfrm>
        </p:grpSpPr>
        <p:sp>
          <p:nvSpPr>
            <p:cNvPr id="24679" name="Line 88"/>
            <p:cNvSpPr>
              <a:spLocks noChangeShapeType="1"/>
            </p:cNvSpPr>
            <p:nvPr/>
          </p:nvSpPr>
          <p:spPr bwMode="auto">
            <a:xfrm flipH="1">
              <a:off x="3151" y="3090"/>
              <a:ext cx="477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80" name="Line 89"/>
            <p:cNvSpPr>
              <a:spLocks noChangeShapeType="1"/>
            </p:cNvSpPr>
            <p:nvPr/>
          </p:nvSpPr>
          <p:spPr bwMode="auto">
            <a:xfrm>
              <a:off x="3628" y="3090"/>
              <a:ext cx="0" cy="318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6635750" y="4351990"/>
            <a:ext cx="973138" cy="2160588"/>
            <a:chOff x="3628" y="2500"/>
            <a:chExt cx="613" cy="1361"/>
          </a:xfrm>
        </p:grpSpPr>
        <p:sp>
          <p:nvSpPr>
            <p:cNvPr id="24676" name="Line 91"/>
            <p:cNvSpPr>
              <a:spLocks noChangeShapeType="1"/>
            </p:cNvSpPr>
            <p:nvPr/>
          </p:nvSpPr>
          <p:spPr bwMode="auto">
            <a:xfrm flipV="1">
              <a:off x="3628" y="3634"/>
              <a:ext cx="0" cy="227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77" name="Line 92"/>
            <p:cNvSpPr>
              <a:spLocks noChangeShapeType="1"/>
            </p:cNvSpPr>
            <p:nvPr/>
          </p:nvSpPr>
          <p:spPr bwMode="auto">
            <a:xfrm>
              <a:off x="3628" y="3861"/>
              <a:ext cx="613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78" name="Line 93"/>
            <p:cNvSpPr>
              <a:spLocks noChangeShapeType="1"/>
            </p:cNvSpPr>
            <p:nvPr/>
          </p:nvSpPr>
          <p:spPr bwMode="auto">
            <a:xfrm flipV="1">
              <a:off x="4241" y="2500"/>
              <a:ext cx="0" cy="1361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95"/>
          <p:cNvGrpSpPr>
            <a:grpSpLocks/>
          </p:cNvGrpSpPr>
          <p:nvPr/>
        </p:nvGrpSpPr>
        <p:grpSpPr bwMode="auto">
          <a:xfrm>
            <a:off x="4619625" y="3488390"/>
            <a:ext cx="1404938" cy="758825"/>
            <a:chOff x="2358" y="1956"/>
            <a:chExt cx="885" cy="478"/>
          </a:xfrm>
        </p:grpSpPr>
        <p:sp>
          <p:nvSpPr>
            <p:cNvPr id="24670" name="Line 96"/>
            <p:cNvSpPr>
              <a:spLocks noChangeShapeType="1"/>
            </p:cNvSpPr>
            <p:nvPr/>
          </p:nvSpPr>
          <p:spPr bwMode="auto">
            <a:xfrm flipV="1">
              <a:off x="2426" y="2069"/>
              <a:ext cx="0" cy="227"/>
            </a:xfrm>
            <a:prstGeom prst="line">
              <a:avLst/>
            </a:prstGeom>
            <a:noFill/>
            <a:ln w="19050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24671" name="Picture 97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2381" y="1956"/>
              <a:ext cx="86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672" name="Line 98"/>
            <p:cNvSpPr>
              <a:spLocks noChangeShapeType="1"/>
            </p:cNvSpPr>
            <p:nvPr/>
          </p:nvSpPr>
          <p:spPr bwMode="auto">
            <a:xfrm flipH="1">
              <a:off x="2358" y="2069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73" name="Line 99"/>
            <p:cNvSpPr>
              <a:spLocks noChangeShapeType="1"/>
            </p:cNvSpPr>
            <p:nvPr/>
          </p:nvSpPr>
          <p:spPr bwMode="auto">
            <a:xfrm flipH="1">
              <a:off x="2358" y="2137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100"/>
            <p:cNvSpPr>
              <a:spLocks noChangeShapeType="1"/>
            </p:cNvSpPr>
            <p:nvPr/>
          </p:nvSpPr>
          <p:spPr bwMode="auto">
            <a:xfrm flipH="1">
              <a:off x="2358" y="2228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75" name="Line 101"/>
            <p:cNvSpPr>
              <a:spLocks noChangeShapeType="1"/>
            </p:cNvSpPr>
            <p:nvPr/>
          </p:nvSpPr>
          <p:spPr bwMode="auto">
            <a:xfrm flipH="1">
              <a:off x="2358" y="2296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5334" name="Text Box 102"/>
          <p:cNvSpPr txBox="1">
            <a:spLocks noChangeArrowheads="1"/>
          </p:cNvSpPr>
          <p:nvPr/>
        </p:nvSpPr>
        <p:spPr bwMode="auto">
          <a:xfrm>
            <a:off x="5495178" y="2696228"/>
            <a:ext cx="39535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a1</a:t>
            </a:r>
            <a:endParaRPr lang="en-US" sz="2000" b="1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95335" name="Text Box 103"/>
          <p:cNvSpPr txBox="1">
            <a:spLocks noChangeArrowheads="1"/>
          </p:cNvSpPr>
          <p:nvPr/>
        </p:nvSpPr>
        <p:spPr bwMode="auto">
          <a:xfrm>
            <a:off x="5908674" y="5607639"/>
            <a:ext cx="47993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b1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95336" name="Text Box 104"/>
          <p:cNvSpPr txBox="1">
            <a:spLocks noChangeArrowheads="1"/>
          </p:cNvSpPr>
          <p:nvPr/>
        </p:nvSpPr>
        <p:spPr bwMode="auto">
          <a:xfrm>
            <a:off x="4800600" y="3380440"/>
            <a:ext cx="368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b0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99534" y="890430"/>
            <a:ext cx="2465866" cy="2380466"/>
            <a:chOff x="2475" y="696"/>
            <a:chExt cx="2387" cy="2403"/>
          </a:xfrm>
        </p:grpSpPr>
        <p:sp>
          <p:nvSpPr>
            <p:cNvPr id="24635" name="Line 4"/>
            <p:cNvSpPr>
              <a:spLocks noChangeShapeType="1"/>
            </p:cNvSpPr>
            <p:nvPr/>
          </p:nvSpPr>
          <p:spPr bwMode="auto">
            <a:xfrm flipV="1">
              <a:off x="2717" y="1636"/>
              <a:ext cx="519" cy="601"/>
            </a:xfrm>
            <a:prstGeom prst="line">
              <a:avLst/>
            </a:prstGeom>
            <a:noFill/>
            <a:ln w="571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36" name="Line 5"/>
            <p:cNvSpPr>
              <a:spLocks noChangeShapeType="1"/>
            </p:cNvSpPr>
            <p:nvPr/>
          </p:nvSpPr>
          <p:spPr bwMode="auto">
            <a:xfrm>
              <a:off x="3221" y="1644"/>
              <a:ext cx="1000" cy="0"/>
            </a:xfrm>
            <a:prstGeom prst="line">
              <a:avLst/>
            </a:prstGeom>
            <a:noFill/>
            <a:ln w="571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37" name="Line 6"/>
            <p:cNvSpPr>
              <a:spLocks noChangeShapeType="1"/>
            </p:cNvSpPr>
            <p:nvPr/>
          </p:nvSpPr>
          <p:spPr bwMode="auto">
            <a:xfrm>
              <a:off x="4196" y="1641"/>
              <a:ext cx="538" cy="606"/>
            </a:xfrm>
            <a:prstGeom prst="line">
              <a:avLst/>
            </a:prstGeom>
            <a:noFill/>
            <a:ln w="571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38" name="Line 7"/>
            <p:cNvSpPr>
              <a:spLocks noChangeShapeType="1"/>
            </p:cNvSpPr>
            <p:nvPr/>
          </p:nvSpPr>
          <p:spPr bwMode="auto">
            <a:xfrm>
              <a:off x="2717" y="3095"/>
              <a:ext cx="504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39" name="Line 8"/>
            <p:cNvSpPr>
              <a:spLocks noChangeShapeType="1"/>
            </p:cNvSpPr>
            <p:nvPr/>
          </p:nvSpPr>
          <p:spPr bwMode="auto">
            <a:xfrm flipV="1">
              <a:off x="3205" y="2534"/>
              <a:ext cx="522" cy="565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0" name="Line 9"/>
            <p:cNvSpPr>
              <a:spLocks noChangeShapeType="1"/>
            </p:cNvSpPr>
            <p:nvPr/>
          </p:nvSpPr>
          <p:spPr bwMode="auto">
            <a:xfrm>
              <a:off x="4230" y="3091"/>
              <a:ext cx="522" cy="0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1" name="Line 10"/>
            <p:cNvSpPr>
              <a:spLocks noChangeShapeType="1"/>
            </p:cNvSpPr>
            <p:nvPr/>
          </p:nvSpPr>
          <p:spPr bwMode="auto">
            <a:xfrm>
              <a:off x="3729" y="2534"/>
              <a:ext cx="519" cy="565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2" name="Oval 11"/>
            <p:cNvSpPr>
              <a:spLocks noChangeArrowheads="1"/>
            </p:cNvSpPr>
            <p:nvPr/>
          </p:nvSpPr>
          <p:spPr bwMode="auto">
            <a:xfrm>
              <a:off x="2558" y="1077"/>
              <a:ext cx="295" cy="272"/>
            </a:xfrm>
            <a:prstGeom prst="ellips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43" name="Line 12"/>
            <p:cNvSpPr>
              <a:spLocks noChangeShapeType="1"/>
            </p:cNvSpPr>
            <p:nvPr/>
          </p:nvSpPr>
          <p:spPr bwMode="auto">
            <a:xfrm flipV="1">
              <a:off x="2717" y="1213"/>
              <a:ext cx="0" cy="431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4" name="Line 13"/>
            <p:cNvSpPr>
              <a:spLocks noChangeShapeType="1"/>
            </p:cNvSpPr>
            <p:nvPr/>
          </p:nvSpPr>
          <p:spPr bwMode="auto">
            <a:xfrm>
              <a:off x="2558" y="1213"/>
              <a:ext cx="295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5" name="Text Box 14"/>
            <p:cNvSpPr txBox="1">
              <a:spLocks noChangeArrowheads="1"/>
            </p:cNvSpPr>
            <p:nvPr/>
          </p:nvSpPr>
          <p:spPr bwMode="auto">
            <a:xfrm>
              <a:off x="2475" y="696"/>
              <a:ext cx="755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FFFF0B"/>
                  </a:solidFill>
                </a:rPr>
                <a:t>Start</a:t>
              </a:r>
              <a:endParaRPr lang="en-US" b="1">
                <a:solidFill>
                  <a:srgbClr val="FFFF0B"/>
                </a:solidFill>
              </a:endParaRPr>
            </a:p>
          </p:txBody>
        </p:sp>
        <p:sp>
          <p:nvSpPr>
            <p:cNvPr id="24646" name="Line 15"/>
            <p:cNvSpPr>
              <a:spLocks noChangeShapeType="1"/>
            </p:cNvSpPr>
            <p:nvPr/>
          </p:nvSpPr>
          <p:spPr bwMode="auto">
            <a:xfrm flipH="1">
              <a:off x="3102" y="1667"/>
              <a:ext cx="113" cy="2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7" name="Line 16"/>
            <p:cNvSpPr>
              <a:spLocks noChangeShapeType="1"/>
            </p:cNvSpPr>
            <p:nvPr/>
          </p:nvSpPr>
          <p:spPr bwMode="auto">
            <a:xfrm>
              <a:off x="3102" y="1917"/>
              <a:ext cx="0" cy="9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8" name="Line 17"/>
            <p:cNvSpPr>
              <a:spLocks noChangeShapeType="1"/>
            </p:cNvSpPr>
            <p:nvPr/>
          </p:nvSpPr>
          <p:spPr bwMode="auto">
            <a:xfrm>
              <a:off x="3102" y="2892"/>
              <a:ext cx="11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49" name="Text Box 18"/>
            <p:cNvSpPr txBox="1">
              <a:spLocks noChangeArrowheads="1"/>
            </p:cNvSpPr>
            <p:nvPr/>
          </p:nvSpPr>
          <p:spPr bwMode="auto">
            <a:xfrm>
              <a:off x="3288" y="2247"/>
              <a:ext cx="381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FFFF0B"/>
                  </a:solidFill>
                </a:rPr>
                <a:t>b1</a:t>
              </a:r>
              <a:endParaRPr lang="en-US" sz="2000" b="1" dirty="0">
                <a:solidFill>
                  <a:srgbClr val="FFFF0B"/>
                </a:solidFill>
              </a:endParaRPr>
            </a:p>
          </p:txBody>
        </p:sp>
        <p:sp>
          <p:nvSpPr>
            <p:cNvPr id="24650" name="Text Box 19"/>
            <p:cNvSpPr txBox="1">
              <a:spLocks noChangeArrowheads="1"/>
            </p:cNvSpPr>
            <p:nvPr/>
          </p:nvSpPr>
          <p:spPr bwMode="auto">
            <a:xfrm>
              <a:off x="3102" y="1213"/>
              <a:ext cx="371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FFFF0B"/>
                  </a:solidFill>
                </a:rPr>
                <a:t>a1</a:t>
              </a:r>
              <a:endParaRPr lang="en-US" sz="2000" b="1" dirty="0">
                <a:solidFill>
                  <a:srgbClr val="FFFF0B"/>
                </a:solidFill>
              </a:endParaRPr>
            </a:p>
          </p:txBody>
        </p:sp>
        <p:sp>
          <p:nvSpPr>
            <p:cNvPr id="24651" name="Text Box 20"/>
            <p:cNvSpPr txBox="1">
              <a:spLocks noChangeArrowheads="1"/>
            </p:cNvSpPr>
            <p:nvPr/>
          </p:nvSpPr>
          <p:spPr bwMode="auto">
            <a:xfrm>
              <a:off x="4409" y="2771"/>
              <a:ext cx="453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FFFF0B"/>
                  </a:solidFill>
                </a:rPr>
                <a:t>b0</a:t>
              </a:r>
              <a:endParaRPr lang="en-US" sz="2000" b="1" baseline="-25000" dirty="0">
                <a:solidFill>
                  <a:srgbClr val="FFFF0B"/>
                </a:solidFill>
              </a:endParaRPr>
            </a:p>
          </p:txBody>
        </p:sp>
        <p:sp>
          <p:nvSpPr>
            <p:cNvPr id="24652" name="Line 21"/>
            <p:cNvSpPr>
              <a:spLocks noChangeShapeType="1"/>
            </p:cNvSpPr>
            <p:nvPr/>
          </p:nvSpPr>
          <p:spPr bwMode="auto">
            <a:xfrm flipH="1" flipV="1">
              <a:off x="3601" y="2370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53" name="Text Box 22"/>
            <p:cNvSpPr txBox="1">
              <a:spLocks noChangeArrowheads="1"/>
            </p:cNvSpPr>
            <p:nvPr/>
          </p:nvSpPr>
          <p:spPr bwMode="auto">
            <a:xfrm>
              <a:off x="2477" y="1851"/>
              <a:ext cx="270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solidFill>
                    <a:srgbClr val="FFFF0B"/>
                  </a:solidFill>
                </a:rPr>
                <a:t>A</a:t>
              </a:r>
            </a:p>
          </p:txBody>
        </p:sp>
        <p:sp>
          <p:nvSpPr>
            <p:cNvPr id="24654" name="Text Box 23"/>
            <p:cNvSpPr txBox="1">
              <a:spLocks noChangeArrowheads="1"/>
            </p:cNvSpPr>
            <p:nvPr/>
          </p:nvSpPr>
          <p:spPr bwMode="auto">
            <a:xfrm>
              <a:off x="2489" y="2713"/>
              <a:ext cx="270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solidFill>
                    <a:srgbClr val="FFFF0B"/>
                  </a:solidFill>
                </a:rPr>
                <a:t>B</a:t>
              </a:r>
            </a:p>
          </p:txBody>
        </p:sp>
        <p:grpSp>
          <p:nvGrpSpPr>
            <p:cNvPr id="24655" name="Group 24"/>
            <p:cNvGrpSpPr>
              <a:grpSpLocks/>
            </p:cNvGrpSpPr>
            <p:nvPr/>
          </p:nvGrpSpPr>
          <p:grpSpPr bwMode="auto">
            <a:xfrm>
              <a:off x="2716" y="1644"/>
              <a:ext cx="2109" cy="1452"/>
              <a:chOff x="3356" y="2613"/>
              <a:chExt cx="2109" cy="1452"/>
            </a:xfrm>
          </p:grpSpPr>
          <p:sp>
            <p:nvSpPr>
              <p:cNvPr id="24661" name="Line 25"/>
              <p:cNvSpPr>
                <a:spLocks noChangeShapeType="1"/>
              </p:cNvSpPr>
              <p:nvPr/>
            </p:nvSpPr>
            <p:spPr bwMode="auto">
              <a:xfrm>
                <a:off x="3356" y="2614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2" name="Line 26"/>
              <p:cNvSpPr>
                <a:spLocks noChangeShapeType="1"/>
              </p:cNvSpPr>
              <p:nvPr/>
            </p:nvSpPr>
            <p:spPr bwMode="auto">
              <a:xfrm>
                <a:off x="3861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3" name="Line 27"/>
              <p:cNvSpPr>
                <a:spLocks noChangeShapeType="1"/>
              </p:cNvSpPr>
              <p:nvPr/>
            </p:nvSpPr>
            <p:spPr bwMode="auto">
              <a:xfrm>
                <a:off x="4367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4" name="Line 28"/>
              <p:cNvSpPr>
                <a:spLocks noChangeShapeType="1"/>
              </p:cNvSpPr>
              <p:nvPr/>
            </p:nvSpPr>
            <p:spPr bwMode="auto">
              <a:xfrm>
                <a:off x="4871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5" name="Line 29"/>
              <p:cNvSpPr>
                <a:spLocks noChangeShapeType="1"/>
              </p:cNvSpPr>
              <p:nvPr/>
            </p:nvSpPr>
            <p:spPr bwMode="auto">
              <a:xfrm>
                <a:off x="5377" y="2613"/>
                <a:ext cx="0" cy="1451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6" name="Line 30"/>
              <p:cNvSpPr>
                <a:spLocks noChangeShapeType="1"/>
              </p:cNvSpPr>
              <p:nvPr/>
            </p:nvSpPr>
            <p:spPr bwMode="auto">
              <a:xfrm>
                <a:off x="3356" y="2614"/>
                <a:ext cx="210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7" name="Line 31"/>
              <p:cNvSpPr>
                <a:spLocks noChangeShapeType="1"/>
              </p:cNvSpPr>
              <p:nvPr/>
            </p:nvSpPr>
            <p:spPr bwMode="auto">
              <a:xfrm>
                <a:off x="3356" y="3207"/>
                <a:ext cx="207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8" name="Line 32"/>
              <p:cNvSpPr>
                <a:spLocks noChangeShapeType="1"/>
              </p:cNvSpPr>
              <p:nvPr/>
            </p:nvSpPr>
            <p:spPr bwMode="auto">
              <a:xfrm>
                <a:off x="3356" y="3504"/>
                <a:ext cx="210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69" name="Line 33"/>
              <p:cNvSpPr>
                <a:spLocks noChangeShapeType="1"/>
              </p:cNvSpPr>
              <p:nvPr/>
            </p:nvSpPr>
            <p:spPr bwMode="auto">
              <a:xfrm>
                <a:off x="3356" y="4065"/>
                <a:ext cx="2109" cy="0"/>
              </a:xfrm>
              <a:prstGeom prst="line">
                <a:avLst/>
              </a:prstGeom>
              <a:noFill/>
              <a:ln w="9525">
                <a:solidFill>
                  <a:srgbClr val="FFFF0B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56" name="Line 34"/>
            <p:cNvSpPr>
              <a:spLocks noChangeShapeType="1"/>
            </p:cNvSpPr>
            <p:nvPr/>
          </p:nvSpPr>
          <p:spPr bwMode="auto">
            <a:xfrm>
              <a:off x="3608" y="2374"/>
              <a:ext cx="2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57" name="Line 35"/>
            <p:cNvSpPr>
              <a:spLocks noChangeShapeType="1"/>
            </p:cNvSpPr>
            <p:nvPr/>
          </p:nvSpPr>
          <p:spPr bwMode="auto">
            <a:xfrm flipH="1">
              <a:off x="3721" y="2380"/>
              <a:ext cx="119" cy="1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58" name="Line 36"/>
            <p:cNvSpPr>
              <a:spLocks noChangeShapeType="1"/>
            </p:cNvSpPr>
            <p:nvPr/>
          </p:nvSpPr>
          <p:spPr bwMode="auto">
            <a:xfrm flipV="1">
              <a:off x="4224" y="2907"/>
              <a:ext cx="137" cy="1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59" name="Line 37"/>
            <p:cNvSpPr>
              <a:spLocks noChangeShapeType="1"/>
            </p:cNvSpPr>
            <p:nvPr/>
          </p:nvSpPr>
          <p:spPr bwMode="auto">
            <a:xfrm flipV="1">
              <a:off x="4361" y="1956"/>
              <a:ext cx="0" cy="9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60" name="Line 38"/>
            <p:cNvSpPr>
              <a:spLocks noChangeShapeType="1"/>
            </p:cNvSpPr>
            <p:nvPr/>
          </p:nvSpPr>
          <p:spPr bwMode="auto">
            <a:xfrm flipH="1" flipV="1">
              <a:off x="4242" y="1701"/>
              <a:ext cx="119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8" name="Hình Bầu dục 137"/>
          <p:cNvSpPr/>
          <p:nvPr/>
        </p:nvSpPr>
        <p:spPr>
          <a:xfrm>
            <a:off x="3273425" y="4296428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9" name="Hình Bầu dục 138"/>
          <p:cNvSpPr/>
          <p:nvPr/>
        </p:nvSpPr>
        <p:spPr>
          <a:xfrm>
            <a:off x="5532438" y="4304365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0" name="Hình Bầu dục 139"/>
          <p:cNvSpPr/>
          <p:nvPr/>
        </p:nvSpPr>
        <p:spPr>
          <a:xfrm>
            <a:off x="6194425" y="4304365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1" name="Hình Bầu dục 140"/>
          <p:cNvSpPr/>
          <p:nvPr/>
        </p:nvSpPr>
        <p:spPr>
          <a:xfrm>
            <a:off x="7559675" y="4304365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2" name="Hình Bầu dục 141"/>
          <p:cNvSpPr/>
          <p:nvPr/>
        </p:nvSpPr>
        <p:spPr>
          <a:xfrm>
            <a:off x="7848600" y="4478990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3" name="Hình Bầu dục 142"/>
          <p:cNvSpPr/>
          <p:nvPr/>
        </p:nvSpPr>
        <p:spPr>
          <a:xfrm>
            <a:off x="2916238" y="4471053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4" name="Hình Bầu dục 143"/>
          <p:cNvSpPr/>
          <p:nvPr/>
        </p:nvSpPr>
        <p:spPr>
          <a:xfrm>
            <a:off x="5110163" y="4478990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5" name="Hình Bầu dục 144"/>
          <p:cNvSpPr/>
          <p:nvPr/>
        </p:nvSpPr>
        <p:spPr>
          <a:xfrm>
            <a:off x="5727700" y="4478990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3" name="Text Box 61"/>
          <p:cNvSpPr txBox="1">
            <a:spLocks noChangeArrowheads="1"/>
          </p:cNvSpPr>
          <p:nvPr/>
        </p:nvSpPr>
        <p:spPr bwMode="auto">
          <a:xfrm>
            <a:off x="3454306" y="1874796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V1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34" name="Text Box 61"/>
          <p:cNvSpPr txBox="1">
            <a:spLocks noChangeArrowheads="1"/>
          </p:cNvSpPr>
          <p:nvPr/>
        </p:nvSpPr>
        <p:spPr bwMode="auto">
          <a:xfrm>
            <a:off x="6131687" y="1946745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V2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35" name="Text Box 61"/>
          <p:cNvSpPr txBox="1">
            <a:spLocks noChangeArrowheads="1"/>
          </p:cNvSpPr>
          <p:nvPr/>
        </p:nvSpPr>
        <p:spPr bwMode="auto">
          <a:xfrm>
            <a:off x="4907725" y="4660955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V3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36" name="TextBox 135"/>
          <p:cNvSpPr txBox="1">
            <a:spLocks noChangeArrowheads="1"/>
          </p:cNvSpPr>
          <p:nvPr/>
        </p:nvSpPr>
        <p:spPr bwMode="auto">
          <a:xfrm>
            <a:off x="60278" y="265254"/>
            <a:ext cx="8605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Bước 3. Vẽ sơ đồ mạch</a:t>
            </a:r>
          </a:p>
        </p:txBody>
      </p:sp>
      <p:sp>
        <p:nvSpPr>
          <p:cNvPr id="137" name="Text Box 17"/>
          <p:cNvSpPr txBox="1">
            <a:spLocks noChangeArrowheads="1"/>
          </p:cNvSpPr>
          <p:nvPr/>
        </p:nvSpPr>
        <p:spPr bwMode="auto">
          <a:xfrm>
            <a:off x="212980" y="3432024"/>
            <a:ext cx="3968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1</a:t>
            </a:r>
            <a:endParaRPr lang="en-US" sz="2000" b="1" baseline="-25000">
              <a:solidFill>
                <a:srgbClr val="FFFF00"/>
              </a:solidFill>
            </a:endParaRPr>
          </a:p>
        </p:txBody>
      </p:sp>
      <p:sp>
        <p:nvSpPr>
          <p:cNvPr id="146" name="Text Box 17"/>
          <p:cNvSpPr txBox="1">
            <a:spLocks noChangeArrowheads="1"/>
          </p:cNvSpPr>
          <p:nvPr/>
        </p:nvSpPr>
        <p:spPr bwMode="auto">
          <a:xfrm>
            <a:off x="655894" y="3432024"/>
            <a:ext cx="3968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2</a:t>
            </a:r>
            <a:endParaRPr lang="en-US" sz="2000" b="1" baseline="-25000">
              <a:solidFill>
                <a:srgbClr val="FFFF00"/>
              </a:solidFill>
            </a:endParaRPr>
          </a:p>
        </p:txBody>
      </p:sp>
      <p:sp>
        <p:nvSpPr>
          <p:cNvPr id="147" name="Text Box 17"/>
          <p:cNvSpPr txBox="1">
            <a:spLocks noChangeArrowheads="1"/>
          </p:cNvSpPr>
          <p:nvPr/>
        </p:nvSpPr>
        <p:spPr bwMode="auto">
          <a:xfrm>
            <a:off x="1194795" y="3415183"/>
            <a:ext cx="3968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3</a:t>
            </a:r>
            <a:endParaRPr lang="en-US" sz="2000" b="1" baseline="-25000">
              <a:solidFill>
                <a:srgbClr val="FFFF00"/>
              </a:solidFill>
            </a:endParaRPr>
          </a:p>
        </p:txBody>
      </p:sp>
      <p:sp>
        <p:nvSpPr>
          <p:cNvPr id="148" name="Text Box 17"/>
          <p:cNvSpPr txBox="1">
            <a:spLocks noChangeArrowheads="1"/>
          </p:cNvSpPr>
          <p:nvPr/>
        </p:nvSpPr>
        <p:spPr bwMode="auto">
          <a:xfrm>
            <a:off x="1704784" y="3428061"/>
            <a:ext cx="3968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4</a:t>
            </a:r>
            <a:endParaRPr lang="en-US" sz="2000" b="1" baseline="-25000">
              <a:solidFill>
                <a:srgbClr val="FFFF00"/>
              </a:solidFill>
            </a:endParaRPr>
          </a:p>
        </p:txBody>
      </p:sp>
      <p:sp>
        <p:nvSpPr>
          <p:cNvPr id="149" name="Text Box 17"/>
          <p:cNvSpPr txBox="1">
            <a:spLocks noChangeArrowheads="1"/>
          </p:cNvSpPr>
          <p:nvPr/>
        </p:nvSpPr>
        <p:spPr bwMode="auto">
          <a:xfrm>
            <a:off x="2234448" y="3427468"/>
            <a:ext cx="3968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5</a:t>
            </a:r>
            <a:endParaRPr lang="en-US" sz="2000" b="1" baseline="-25000">
              <a:solidFill>
                <a:srgbClr val="FFFF00"/>
              </a:solidFill>
            </a:endParaRPr>
          </a:p>
        </p:txBody>
      </p:sp>
      <p:sp>
        <p:nvSpPr>
          <p:cNvPr id="150" name="Text Box 61"/>
          <p:cNvSpPr txBox="1">
            <a:spLocks noChangeArrowheads="1"/>
          </p:cNvSpPr>
          <p:nvPr/>
        </p:nvSpPr>
        <p:spPr bwMode="auto">
          <a:xfrm>
            <a:off x="3608510" y="2205533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14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51" name="Text Box 61"/>
          <p:cNvSpPr txBox="1">
            <a:spLocks noChangeArrowheads="1"/>
          </p:cNvSpPr>
          <p:nvPr/>
        </p:nvSpPr>
        <p:spPr bwMode="auto">
          <a:xfrm>
            <a:off x="4751675" y="2180131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12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52" name="Text Box 61"/>
          <p:cNvSpPr txBox="1">
            <a:spLocks noChangeArrowheads="1"/>
          </p:cNvSpPr>
          <p:nvPr/>
        </p:nvSpPr>
        <p:spPr bwMode="auto">
          <a:xfrm>
            <a:off x="6213310" y="2212153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14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53" name="Text Box 61"/>
          <p:cNvSpPr txBox="1">
            <a:spLocks noChangeArrowheads="1"/>
          </p:cNvSpPr>
          <p:nvPr/>
        </p:nvSpPr>
        <p:spPr bwMode="auto">
          <a:xfrm>
            <a:off x="7356475" y="2186751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12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95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5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95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95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95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95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95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95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95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95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3" dur="5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6" dur="500"/>
                                        <p:tgtEl>
                                          <p:spTgt spid="95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9" dur="500"/>
                                        <p:tgtEl>
                                          <p:spTgt spid="95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95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1" dur="500"/>
                                        <p:tgtEl>
                                          <p:spTgt spid="95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500"/>
                                        <p:tgtEl>
                                          <p:spTgt spid="95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9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3" dur="500"/>
                                        <p:tgtEl>
                                          <p:spTgt spid="95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9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500"/>
                                        <p:tgtEl>
                                          <p:spTgt spid="2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5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8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"/>
                                        <p:tgtEl>
                                          <p:spTgt spid="2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500"/>
                                        <p:tgtEl>
                                          <p:spTgt spid="24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7" dur="500"/>
                                        <p:tgtEl>
                                          <p:spTgt spid="9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3" dur="500"/>
                                        <p:tgtEl>
                                          <p:spTgt spid="9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4" dur="500"/>
                                        <p:tgtEl>
                                          <p:spTgt spid="9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0" dur="500"/>
                                        <p:tgtEl>
                                          <p:spTgt spid="95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500"/>
                                        <p:tgtEl>
                                          <p:spTgt spid="24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8" dur="500"/>
                                        <p:tgtEl>
                                          <p:spTgt spid="9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2" grpId="0" animBg="1"/>
      <p:bldP spid="95245" grpId="0" animBg="1"/>
      <p:bldP spid="95246" grpId="0"/>
      <p:bldP spid="95247" grpId="0"/>
      <p:bldP spid="95248" grpId="0"/>
      <p:bldP spid="95249" grpId="0"/>
      <p:bldP spid="95267" grpId="0" animBg="1"/>
      <p:bldP spid="95268" grpId="0" animBg="1"/>
      <p:bldP spid="24692" grpId="0" animBg="1"/>
      <p:bldP spid="24690" grpId="0" animBg="1"/>
      <p:bldP spid="24689" grpId="0" animBg="1"/>
      <p:bldP spid="95289" grpId="0"/>
      <p:bldP spid="95290" grpId="0" animBg="1"/>
      <p:bldP spid="95291" grpId="0" animBg="1"/>
      <p:bldP spid="95292" grpId="0" animBg="1"/>
      <p:bldP spid="95293" grpId="0"/>
      <p:bldP spid="95294" grpId="0"/>
      <p:bldP spid="95295" grpId="0"/>
      <p:bldP spid="95296" grpId="0"/>
      <p:bldP spid="95297" grpId="0"/>
      <p:bldP spid="24674" grpId="0" animBg="1"/>
      <p:bldP spid="95335" grpId="0"/>
      <p:bldP spid="139" grpId="0" animBg="1"/>
      <p:bldP spid="141" grpId="0" animBg="1"/>
      <p:bldP spid="133" grpId="0"/>
      <p:bldP spid="134" grpId="0"/>
      <p:bldP spid="135" grpId="0"/>
      <p:bldP spid="136" grpId="0"/>
      <p:bldP spid="137" grpId="1"/>
      <p:bldP spid="146" grpId="1"/>
      <p:bldP spid="147" grpId="1"/>
      <p:bldP spid="148" grpId="1"/>
      <p:bldP spid="149" grpId="1"/>
      <p:bldP spid="150" grpId="0"/>
      <p:bldP spid="151" grpId="0"/>
      <p:bldP spid="152" grpId="0"/>
      <p:bldP spid="1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ng dung 0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5839" y="961974"/>
            <a:ext cx="8225689" cy="5552340"/>
          </a:xfrm>
          <a:prstGeom prst="rect">
            <a:avLst/>
          </a:prstGeom>
        </p:spPr>
      </p:pic>
      <p:grpSp>
        <p:nvGrpSpPr>
          <p:cNvPr id="119" name="Group 212"/>
          <p:cNvGrpSpPr>
            <a:grpSpLocks/>
          </p:cNvGrpSpPr>
          <p:nvPr/>
        </p:nvGrpSpPr>
        <p:grpSpPr bwMode="auto">
          <a:xfrm>
            <a:off x="4552343" y="2439480"/>
            <a:ext cx="4318000" cy="3068638"/>
            <a:chOff x="2779" y="1324"/>
            <a:chExt cx="2720" cy="1933"/>
          </a:xfrm>
        </p:grpSpPr>
        <p:sp>
          <p:nvSpPr>
            <p:cNvPr id="124" name="Line 107"/>
            <p:cNvSpPr>
              <a:spLocks noChangeShapeType="1"/>
            </p:cNvSpPr>
            <p:nvPr/>
          </p:nvSpPr>
          <p:spPr bwMode="auto">
            <a:xfrm flipV="1">
              <a:off x="2783" y="1324"/>
              <a:ext cx="466" cy="533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Line 108"/>
            <p:cNvSpPr>
              <a:spLocks noChangeShapeType="1"/>
            </p:cNvSpPr>
            <p:nvPr/>
          </p:nvSpPr>
          <p:spPr bwMode="auto">
            <a:xfrm>
              <a:off x="3239" y="1330"/>
              <a:ext cx="904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6" name="Line 109"/>
            <p:cNvSpPr>
              <a:spLocks noChangeShapeType="1"/>
            </p:cNvSpPr>
            <p:nvPr/>
          </p:nvSpPr>
          <p:spPr bwMode="auto">
            <a:xfrm>
              <a:off x="4128" y="1325"/>
              <a:ext cx="479" cy="541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Line 110"/>
            <p:cNvSpPr>
              <a:spLocks noChangeShapeType="1"/>
            </p:cNvSpPr>
            <p:nvPr/>
          </p:nvSpPr>
          <p:spPr bwMode="auto">
            <a:xfrm>
              <a:off x="2783" y="2620"/>
              <a:ext cx="456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8" name="Line 111"/>
            <p:cNvSpPr>
              <a:spLocks noChangeShapeType="1"/>
            </p:cNvSpPr>
            <p:nvPr/>
          </p:nvSpPr>
          <p:spPr bwMode="auto">
            <a:xfrm flipV="1">
              <a:off x="3239" y="2121"/>
              <a:ext cx="457" cy="499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Line 112"/>
            <p:cNvSpPr>
              <a:spLocks noChangeShapeType="1"/>
            </p:cNvSpPr>
            <p:nvPr/>
          </p:nvSpPr>
          <p:spPr bwMode="auto">
            <a:xfrm>
              <a:off x="4151" y="2616"/>
              <a:ext cx="1348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Line 113"/>
            <p:cNvSpPr>
              <a:spLocks noChangeShapeType="1"/>
            </p:cNvSpPr>
            <p:nvPr/>
          </p:nvSpPr>
          <p:spPr bwMode="auto">
            <a:xfrm>
              <a:off x="3698" y="2121"/>
              <a:ext cx="458" cy="507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Line 147"/>
            <p:cNvSpPr>
              <a:spLocks noChangeShapeType="1"/>
            </p:cNvSpPr>
            <p:nvPr/>
          </p:nvSpPr>
          <p:spPr bwMode="auto">
            <a:xfrm>
              <a:off x="2779" y="3249"/>
              <a:ext cx="1836" cy="0"/>
            </a:xfrm>
            <a:prstGeom prst="line">
              <a:avLst/>
            </a:prstGeom>
            <a:noFill/>
            <a:ln w="76200">
              <a:solidFill>
                <a:srgbClr val="33CC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Line 148"/>
            <p:cNvSpPr>
              <a:spLocks noChangeShapeType="1"/>
            </p:cNvSpPr>
            <p:nvPr/>
          </p:nvSpPr>
          <p:spPr bwMode="auto">
            <a:xfrm flipV="1">
              <a:off x="4615" y="2803"/>
              <a:ext cx="447" cy="437"/>
            </a:xfrm>
            <a:prstGeom prst="line">
              <a:avLst/>
            </a:prstGeom>
            <a:noFill/>
            <a:ln w="76200">
              <a:solidFill>
                <a:srgbClr val="33CC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Line 149"/>
            <p:cNvSpPr>
              <a:spLocks noChangeShapeType="1"/>
            </p:cNvSpPr>
            <p:nvPr/>
          </p:nvSpPr>
          <p:spPr bwMode="auto">
            <a:xfrm>
              <a:off x="5070" y="2818"/>
              <a:ext cx="429" cy="439"/>
            </a:xfrm>
            <a:prstGeom prst="line">
              <a:avLst/>
            </a:prstGeom>
            <a:noFill/>
            <a:ln w="76200">
              <a:solidFill>
                <a:srgbClr val="33CC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Line 150"/>
            <p:cNvSpPr>
              <a:spLocks noChangeShapeType="1"/>
            </p:cNvSpPr>
            <p:nvPr/>
          </p:nvSpPr>
          <p:spPr bwMode="auto">
            <a:xfrm>
              <a:off x="4607" y="1851"/>
              <a:ext cx="892" cy="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" name="Group 212"/>
          <p:cNvGrpSpPr>
            <a:grpSpLocks/>
          </p:cNvGrpSpPr>
          <p:nvPr/>
        </p:nvGrpSpPr>
        <p:grpSpPr bwMode="auto">
          <a:xfrm>
            <a:off x="4153067" y="2404630"/>
            <a:ext cx="4710122" cy="3087690"/>
            <a:chOff x="2541" y="1330"/>
            <a:chExt cx="2967" cy="1945"/>
          </a:xfrm>
        </p:grpSpPr>
        <p:sp>
          <p:nvSpPr>
            <p:cNvPr id="65" name="Line 136"/>
            <p:cNvSpPr>
              <a:spLocks noChangeShapeType="1"/>
            </p:cNvSpPr>
            <p:nvPr/>
          </p:nvSpPr>
          <p:spPr bwMode="auto">
            <a:xfrm>
              <a:off x="2782" y="2613"/>
              <a:ext cx="2726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Text Box 125"/>
            <p:cNvSpPr txBox="1">
              <a:spLocks noChangeArrowheads="1"/>
            </p:cNvSpPr>
            <p:nvPr/>
          </p:nvSpPr>
          <p:spPr bwMode="auto">
            <a:xfrm>
              <a:off x="2568" y="1503"/>
              <a:ext cx="15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A</a:t>
              </a:r>
            </a:p>
          </p:txBody>
        </p:sp>
        <p:sp>
          <p:nvSpPr>
            <p:cNvPr id="85" name="Text Box 126"/>
            <p:cNvSpPr txBox="1">
              <a:spLocks noChangeArrowheads="1"/>
            </p:cNvSpPr>
            <p:nvPr/>
          </p:nvSpPr>
          <p:spPr bwMode="auto">
            <a:xfrm>
              <a:off x="2561" y="2280"/>
              <a:ext cx="16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B</a:t>
              </a:r>
            </a:p>
          </p:txBody>
        </p:sp>
        <p:sp>
          <p:nvSpPr>
            <p:cNvPr id="86" name="Line 128"/>
            <p:cNvSpPr>
              <a:spLocks noChangeShapeType="1"/>
            </p:cNvSpPr>
            <p:nvPr/>
          </p:nvSpPr>
          <p:spPr bwMode="auto">
            <a:xfrm>
              <a:off x="2782" y="1331"/>
              <a:ext cx="0" cy="1924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Line 129"/>
            <p:cNvSpPr>
              <a:spLocks noChangeShapeType="1"/>
            </p:cNvSpPr>
            <p:nvPr/>
          </p:nvSpPr>
          <p:spPr bwMode="auto">
            <a:xfrm>
              <a:off x="3239" y="1330"/>
              <a:ext cx="0" cy="1924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Line 130"/>
            <p:cNvSpPr>
              <a:spLocks noChangeShapeType="1"/>
            </p:cNvSpPr>
            <p:nvPr/>
          </p:nvSpPr>
          <p:spPr bwMode="auto">
            <a:xfrm>
              <a:off x="3696" y="1330"/>
              <a:ext cx="0" cy="1916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Line 131"/>
            <p:cNvSpPr>
              <a:spLocks noChangeShapeType="1"/>
            </p:cNvSpPr>
            <p:nvPr/>
          </p:nvSpPr>
          <p:spPr bwMode="auto">
            <a:xfrm>
              <a:off x="4152" y="1330"/>
              <a:ext cx="0" cy="1899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Line 132"/>
            <p:cNvSpPr>
              <a:spLocks noChangeShapeType="1"/>
            </p:cNvSpPr>
            <p:nvPr/>
          </p:nvSpPr>
          <p:spPr bwMode="auto">
            <a:xfrm>
              <a:off x="4610" y="1330"/>
              <a:ext cx="0" cy="1916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Line 133"/>
            <p:cNvSpPr>
              <a:spLocks noChangeShapeType="1"/>
            </p:cNvSpPr>
            <p:nvPr/>
          </p:nvSpPr>
          <p:spPr bwMode="auto">
            <a:xfrm>
              <a:off x="2782" y="1330"/>
              <a:ext cx="2723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Line 134"/>
            <p:cNvSpPr>
              <a:spLocks noChangeShapeType="1"/>
            </p:cNvSpPr>
            <p:nvPr/>
          </p:nvSpPr>
          <p:spPr bwMode="auto">
            <a:xfrm>
              <a:off x="2782" y="1858"/>
              <a:ext cx="2723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135"/>
            <p:cNvSpPr>
              <a:spLocks noChangeShapeType="1"/>
            </p:cNvSpPr>
            <p:nvPr/>
          </p:nvSpPr>
          <p:spPr bwMode="auto">
            <a:xfrm>
              <a:off x="2782" y="2122"/>
              <a:ext cx="2717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Line 142"/>
            <p:cNvSpPr>
              <a:spLocks noChangeShapeType="1"/>
            </p:cNvSpPr>
            <p:nvPr/>
          </p:nvSpPr>
          <p:spPr bwMode="auto">
            <a:xfrm>
              <a:off x="5067" y="1335"/>
              <a:ext cx="0" cy="194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143"/>
            <p:cNvSpPr>
              <a:spLocks noChangeShapeType="1"/>
            </p:cNvSpPr>
            <p:nvPr/>
          </p:nvSpPr>
          <p:spPr bwMode="auto">
            <a:xfrm>
              <a:off x="5505" y="1334"/>
              <a:ext cx="0" cy="194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Line 145"/>
            <p:cNvSpPr>
              <a:spLocks noChangeShapeType="1"/>
            </p:cNvSpPr>
            <p:nvPr/>
          </p:nvSpPr>
          <p:spPr bwMode="auto">
            <a:xfrm>
              <a:off x="2777" y="2811"/>
              <a:ext cx="2725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146"/>
            <p:cNvSpPr>
              <a:spLocks noChangeShapeType="1"/>
            </p:cNvSpPr>
            <p:nvPr/>
          </p:nvSpPr>
          <p:spPr bwMode="auto">
            <a:xfrm>
              <a:off x="2777" y="3258"/>
              <a:ext cx="2725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Text Box 210"/>
            <p:cNvSpPr txBox="1">
              <a:spLocks noChangeArrowheads="1"/>
            </p:cNvSpPr>
            <p:nvPr/>
          </p:nvSpPr>
          <p:spPr bwMode="auto">
            <a:xfrm>
              <a:off x="2541" y="2947"/>
              <a:ext cx="17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FF0B"/>
                  </a:solidFill>
                </a:rPr>
                <a:t>C</a:t>
              </a:r>
            </a:p>
          </p:txBody>
        </p:sp>
      </p:grpSp>
      <p:sp>
        <p:nvSpPr>
          <p:cNvPr id="116" name="TextBox 115"/>
          <p:cNvSpPr txBox="1"/>
          <p:nvPr/>
        </p:nvSpPr>
        <p:spPr>
          <a:xfrm>
            <a:off x="244524" y="3888655"/>
            <a:ext cx="12330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Xi lanh A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64653" y="3010985"/>
            <a:ext cx="12330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Xi lanh C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559794" y="2654452"/>
            <a:ext cx="12330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Xi lanh B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210344" y="894264"/>
            <a:ext cx="8720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Bước 1. Lập biểu đồ trạng thái và chia tầng</a:t>
            </a: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210344" y="265557"/>
            <a:ext cx="8720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Ví dụ 2: Hãy thiết kế mạch máy dập khuôn</a:t>
            </a:r>
          </a:p>
        </p:txBody>
      </p:sp>
      <p:pic>
        <p:nvPicPr>
          <p:cNvPr id="26680" name="Picture 5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7592" y="2455925"/>
            <a:ext cx="3711082" cy="341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372519" y="3466851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A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391904" y="2284000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C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5559192" y="1606470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B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2456844" y="2738327"/>
            <a:ext cx="12330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Xi lanh B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73028" y="3054272"/>
            <a:ext cx="12330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Xi lanh C</a:t>
            </a:r>
          </a:p>
        </p:txBody>
      </p:sp>
      <p:sp>
        <p:nvSpPr>
          <p:cNvPr id="104" name="Line 100"/>
          <p:cNvSpPr>
            <a:spLocks noChangeShapeType="1"/>
          </p:cNvSpPr>
          <p:nvPr/>
        </p:nvSpPr>
        <p:spPr bwMode="auto">
          <a:xfrm>
            <a:off x="4570846" y="5847564"/>
            <a:ext cx="0" cy="78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" name="Line 101"/>
          <p:cNvSpPr>
            <a:spLocks noChangeShapeType="1"/>
          </p:cNvSpPr>
          <p:nvPr/>
        </p:nvSpPr>
        <p:spPr bwMode="auto">
          <a:xfrm>
            <a:off x="6018646" y="5872964"/>
            <a:ext cx="0" cy="749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" name="Line 102"/>
          <p:cNvSpPr>
            <a:spLocks noChangeShapeType="1"/>
          </p:cNvSpPr>
          <p:nvPr/>
        </p:nvSpPr>
        <p:spPr bwMode="auto">
          <a:xfrm>
            <a:off x="8190346" y="5860264"/>
            <a:ext cx="0" cy="749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" name="Line 103"/>
          <p:cNvSpPr>
            <a:spLocks noChangeShapeType="1"/>
          </p:cNvSpPr>
          <p:nvPr/>
        </p:nvSpPr>
        <p:spPr bwMode="auto">
          <a:xfrm>
            <a:off x="8888846" y="5847564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" name="Line 105"/>
          <p:cNvSpPr>
            <a:spLocks noChangeShapeType="1"/>
          </p:cNvSpPr>
          <p:nvPr/>
        </p:nvSpPr>
        <p:spPr bwMode="auto">
          <a:xfrm>
            <a:off x="4456546" y="6495264"/>
            <a:ext cx="4533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" name="Line 106"/>
          <p:cNvSpPr>
            <a:spLocks noChangeShapeType="1"/>
          </p:cNvSpPr>
          <p:nvPr/>
        </p:nvSpPr>
        <p:spPr bwMode="auto">
          <a:xfrm flipH="1">
            <a:off x="4469246" y="6406364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" name="Line 107"/>
          <p:cNvSpPr>
            <a:spLocks noChangeShapeType="1"/>
          </p:cNvSpPr>
          <p:nvPr/>
        </p:nvSpPr>
        <p:spPr bwMode="auto">
          <a:xfrm flipH="1">
            <a:off x="5915459" y="6404777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" name="Line 108"/>
          <p:cNvSpPr>
            <a:spLocks noChangeShapeType="1"/>
          </p:cNvSpPr>
          <p:nvPr/>
        </p:nvSpPr>
        <p:spPr bwMode="auto">
          <a:xfrm flipH="1">
            <a:off x="8087159" y="6400014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" name="Line 109"/>
          <p:cNvSpPr>
            <a:spLocks noChangeShapeType="1"/>
          </p:cNvSpPr>
          <p:nvPr/>
        </p:nvSpPr>
        <p:spPr bwMode="auto">
          <a:xfrm flipH="1">
            <a:off x="8787246" y="6400014"/>
            <a:ext cx="1778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" name="Text Box 110"/>
          <p:cNvSpPr txBox="1">
            <a:spLocks noChangeArrowheads="1"/>
          </p:cNvSpPr>
          <p:nvPr/>
        </p:nvSpPr>
        <p:spPr bwMode="auto">
          <a:xfrm>
            <a:off x="5231246" y="6101564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1</a:t>
            </a:r>
          </a:p>
        </p:txBody>
      </p:sp>
      <p:sp>
        <p:nvSpPr>
          <p:cNvPr id="114" name="Text Box 111"/>
          <p:cNvSpPr txBox="1">
            <a:spLocks noChangeArrowheads="1"/>
          </p:cNvSpPr>
          <p:nvPr/>
        </p:nvSpPr>
        <p:spPr bwMode="auto">
          <a:xfrm>
            <a:off x="7136246" y="6088864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2</a:t>
            </a:r>
          </a:p>
        </p:txBody>
      </p:sp>
      <p:sp>
        <p:nvSpPr>
          <p:cNvPr id="118" name="Text Box 112"/>
          <p:cNvSpPr txBox="1">
            <a:spLocks noChangeArrowheads="1"/>
          </p:cNvSpPr>
          <p:nvPr/>
        </p:nvSpPr>
        <p:spPr bwMode="auto">
          <a:xfrm>
            <a:off x="8457046" y="6063464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3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40355" y="3903806"/>
            <a:ext cx="12330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Xi lanh A</a:t>
            </a:r>
          </a:p>
        </p:txBody>
      </p:sp>
      <p:sp>
        <p:nvSpPr>
          <p:cNvPr id="187" name="TextBox 186"/>
          <p:cNvSpPr txBox="1">
            <a:spLocks noChangeArrowheads="1"/>
          </p:cNvSpPr>
          <p:nvPr/>
        </p:nvSpPr>
        <p:spPr bwMode="auto">
          <a:xfrm>
            <a:off x="210344" y="882355"/>
            <a:ext cx="8720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ahoma" pitchFamily="34" charset="0"/>
                <a:cs typeface="Tahoma" pitchFamily="34" charset="0"/>
              </a:rPr>
              <a:t>Bước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2.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Xác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định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tín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hiệu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điều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khiển</a:t>
            </a:r>
            <a:endParaRPr lang="en-US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89" name="Text Box 4"/>
          <p:cNvSpPr txBox="1">
            <a:spLocks noChangeArrowheads="1"/>
          </p:cNvSpPr>
          <p:nvPr/>
        </p:nvSpPr>
        <p:spPr bwMode="auto">
          <a:xfrm>
            <a:off x="146050" y="5996688"/>
            <a:ext cx="38702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A+, B+, B-, A-, C+, C-</a:t>
            </a:r>
          </a:p>
        </p:txBody>
      </p:sp>
      <p:sp>
        <p:nvSpPr>
          <p:cNvPr id="95" name="Rectangle 94"/>
          <p:cNvSpPr/>
          <p:nvPr/>
        </p:nvSpPr>
        <p:spPr>
          <a:xfrm>
            <a:off x="6190472" y="883262"/>
            <a:ext cx="19543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800" dirty="0">
                <a:latin typeface="Tahoma" pitchFamily="34" charset="0"/>
                <a:cs typeface="Tahoma" pitchFamily="34" charset="0"/>
              </a:rPr>
              <a:t>(6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tín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sz="2800" dirty="0" err="1">
                <a:latin typeface="Tahoma" pitchFamily="34" charset="0"/>
                <a:cs typeface="Tahoma" pitchFamily="34" charset="0"/>
              </a:rPr>
              <a:t>hiệu</a:t>
            </a:r>
            <a:r>
              <a:rPr lang="en-US" sz="2800" dirty="0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94" name="Donut 93"/>
          <p:cNvSpPr/>
          <p:nvPr/>
        </p:nvSpPr>
        <p:spPr>
          <a:xfrm>
            <a:off x="887502" y="1702273"/>
            <a:ext cx="618565" cy="618565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793374" y="1237559"/>
            <a:ext cx="806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</a:t>
            </a:r>
          </a:p>
        </p:txBody>
      </p:sp>
      <p:sp>
        <p:nvSpPr>
          <p:cNvPr id="98" name="Rectangle 97"/>
          <p:cNvSpPr/>
          <p:nvPr/>
        </p:nvSpPr>
        <p:spPr>
          <a:xfrm>
            <a:off x="793374" y="1651116"/>
            <a:ext cx="806823" cy="7276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/>
          <p:nvPr/>
        </p:nvSpPr>
        <p:spPr>
          <a:xfrm>
            <a:off x="5287771" y="3189752"/>
            <a:ext cx="595221" cy="595221"/>
          </a:xfrm>
          <a:prstGeom prst="ellipse">
            <a:avLst/>
          </a:prstGeom>
          <a:noFill/>
          <a:ln w="3810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/>
          <p:cNvSpPr/>
          <p:nvPr/>
        </p:nvSpPr>
        <p:spPr>
          <a:xfrm>
            <a:off x="7507515" y="4261931"/>
            <a:ext cx="595221" cy="595221"/>
          </a:xfrm>
          <a:prstGeom prst="ellipse">
            <a:avLst/>
          </a:prstGeom>
          <a:noFill/>
          <a:ln w="3810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Text Box 110"/>
          <p:cNvSpPr txBox="1">
            <a:spLocks noChangeArrowheads="1"/>
          </p:cNvSpPr>
          <p:nvPr/>
        </p:nvSpPr>
        <p:spPr bwMode="auto">
          <a:xfrm>
            <a:off x="4485207" y="5518859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1</a:t>
            </a:r>
          </a:p>
        </p:txBody>
      </p:sp>
      <p:sp>
        <p:nvSpPr>
          <p:cNvPr id="132" name="Text Box 110"/>
          <p:cNvSpPr txBox="1">
            <a:spLocks noChangeArrowheads="1"/>
          </p:cNvSpPr>
          <p:nvPr/>
        </p:nvSpPr>
        <p:spPr bwMode="auto">
          <a:xfrm>
            <a:off x="5215918" y="5521663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2</a:t>
            </a:r>
          </a:p>
        </p:txBody>
      </p:sp>
      <p:sp>
        <p:nvSpPr>
          <p:cNvPr id="133" name="Text Box 110"/>
          <p:cNvSpPr txBox="1">
            <a:spLocks noChangeArrowheads="1"/>
          </p:cNvSpPr>
          <p:nvPr/>
        </p:nvSpPr>
        <p:spPr bwMode="auto">
          <a:xfrm>
            <a:off x="5920944" y="5520804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3</a:t>
            </a:r>
          </a:p>
        </p:txBody>
      </p:sp>
      <p:sp>
        <p:nvSpPr>
          <p:cNvPr id="134" name="Text Box 110"/>
          <p:cNvSpPr txBox="1">
            <a:spLocks noChangeArrowheads="1"/>
          </p:cNvSpPr>
          <p:nvPr/>
        </p:nvSpPr>
        <p:spPr bwMode="auto">
          <a:xfrm>
            <a:off x="6648572" y="5534998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4</a:t>
            </a:r>
          </a:p>
        </p:txBody>
      </p:sp>
      <p:sp>
        <p:nvSpPr>
          <p:cNvPr id="135" name="Text Box 110"/>
          <p:cNvSpPr txBox="1">
            <a:spLocks noChangeArrowheads="1"/>
          </p:cNvSpPr>
          <p:nvPr/>
        </p:nvSpPr>
        <p:spPr bwMode="auto">
          <a:xfrm>
            <a:off x="7394774" y="5534998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5</a:t>
            </a:r>
          </a:p>
        </p:txBody>
      </p:sp>
      <p:sp>
        <p:nvSpPr>
          <p:cNvPr id="136" name="Text Box 110"/>
          <p:cNvSpPr txBox="1">
            <a:spLocks noChangeArrowheads="1"/>
          </p:cNvSpPr>
          <p:nvPr/>
        </p:nvSpPr>
        <p:spPr bwMode="auto">
          <a:xfrm>
            <a:off x="8107169" y="5534211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6</a:t>
            </a:r>
          </a:p>
        </p:txBody>
      </p:sp>
      <p:sp>
        <p:nvSpPr>
          <p:cNvPr id="137" name="Text Box 110"/>
          <p:cNvSpPr txBox="1">
            <a:spLocks noChangeArrowheads="1"/>
          </p:cNvSpPr>
          <p:nvPr/>
        </p:nvSpPr>
        <p:spPr bwMode="auto">
          <a:xfrm>
            <a:off x="8811944" y="5534211"/>
            <a:ext cx="165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7</a:t>
            </a:r>
          </a:p>
        </p:txBody>
      </p:sp>
      <p:grpSp>
        <p:nvGrpSpPr>
          <p:cNvPr id="159" name="Group 212"/>
          <p:cNvGrpSpPr>
            <a:grpSpLocks/>
          </p:cNvGrpSpPr>
          <p:nvPr/>
        </p:nvGrpSpPr>
        <p:grpSpPr bwMode="auto">
          <a:xfrm>
            <a:off x="4255230" y="1428104"/>
            <a:ext cx="4089400" cy="4033838"/>
            <a:chOff x="2597" y="627"/>
            <a:chExt cx="2576" cy="2541"/>
          </a:xfrm>
        </p:grpSpPr>
        <p:sp>
          <p:nvSpPr>
            <p:cNvPr id="160" name="Oval 114"/>
            <p:cNvSpPr>
              <a:spLocks noChangeArrowheads="1"/>
            </p:cNvSpPr>
            <p:nvPr/>
          </p:nvSpPr>
          <p:spPr bwMode="auto">
            <a:xfrm>
              <a:off x="2639" y="826"/>
              <a:ext cx="267" cy="242"/>
            </a:xfrm>
            <a:prstGeom prst="ellips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1" name="Line 115"/>
            <p:cNvSpPr>
              <a:spLocks noChangeShapeType="1"/>
            </p:cNvSpPr>
            <p:nvPr/>
          </p:nvSpPr>
          <p:spPr bwMode="auto">
            <a:xfrm flipV="1">
              <a:off x="2774" y="947"/>
              <a:ext cx="0" cy="383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Line 116"/>
            <p:cNvSpPr>
              <a:spLocks noChangeShapeType="1"/>
            </p:cNvSpPr>
            <p:nvPr/>
          </p:nvSpPr>
          <p:spPr bwMode="auto">
            <a:xfrm>
              <a:off x="2639" y="947"/>
              <a:ext cx="267" cy="0"/>
            </a:xfrm>
            <a:prstGeom prst="line">
              <a:avLst/>
            </a:prstGeom>
            <a:noFill/>
            <a:ln w="9525">
              <a:solidFill>
                <a:srgbClr val="FFFF0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Text Box 117"/>
            <p:cNvSpPr txBox="1">
              <a:spLocks noChangeArrowheads="1"/>
            </p:cNvSpPr>
            <p:nvPr/>
          </p:nvSpPr>
          <p:spPr bwMode="auto">
            <a:xfrm>
              <a:off x="2597" y="627"/>
              <a:ext cx="40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solidFill>
                    <a:srgbClr val="FFFF0B"/>
                  </a:solidFill>
                </a:rPr>
                <a:t>Start</a:t>
              </a:r>
            </a:p>
          </p:txBody>
        </p:sp>
        <p:sp>
          <p:nvSpPr>
            <p:cNvPr id="191" name="Line 118"/>
            <p:cNvSpPr>
              <a:spLocks noChangeShapeType="1"/>
            </p:cNvSpPr>
            <p:nvPr/>
          </p:nvSpPr>
          <p:spPr bwMode="auto">
            <a:xfrm flipH="1">
              <a:off x="3131" y="1291"/>
              <a:ext cx="102" cy="22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Line 119"/>
            <p:cNvSpPr>
              <a:spLocks noChangeShapeType="1"/>
            </p:cNvSpPr>
            <p:nvPr/>
          </p:nvSpPr>
          <p:spPr bwMode="auto">
            <a:xfrm>
              <a:off x="3131" y="1513"/>
              <a:ext cx="0" cy="86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3" name="Line 120"/>
            <p:cNvSpPr>
              <a:spLocks noChangeShapeType="1"/>
            </p:cNvSpPr>
            <p:nvPr/>
          </p:nvSpPr>
          <p:spPr bwMode="auto">
            <a:xfrm>
              <a:off x="3131" y="2380"/>
              <a:ext cx="102" cy="1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Text Box 121"/>
            <p:cNvSpPr txBox="1">
              <a:spLocks noChangeArrowheads="1"/>
            </p:cNvSpPr>
            <p:nvPr/>
          </p:nvSpPr>
          <p:spPr bwMode="auto">
            <a:xfrm>
              <a:off x="3351" y="1788"/>
              <a:ext cx="31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b</a:t>
              </a:r>
              <a:r>
                <a:rPr lang="en-US" sz="2400" b="1" baseline="-25000" dirty="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95" name="Text Box 122"/>
            <p:cNvSpPr txBox="1">
              <a:spLocks noChangeArrowheads="1"/>
            </p:cNvSpPr>
            <p:nvPr/>
          </p:nvSpPr>
          <p:spPr bwMode="auto">
            <a:xfrm>
              <a:off x="3131" y="994"/>
              <a:ext cx="41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a</a:t>
              </a:r>
              <a:r>
                <a:rPr lang="en-US" sz="2400" b="1" baseline="-25000" dirty="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196" name="Text Box 123"/>
            <p:cNvSpPr txBox="1">
              <a:spLocks noChangeArrowheads="1"/>
            </p:cNvSpPr>
            <p:nvPr/>
          </p:nvSpPr>
          <p:spPr bwMode="auto">
            <a:xfrm>
              <a:off x="3927" y="2498"/>
              <a:ext cx="27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b</a:t>
              </a:r>
              <a:r>
                <a:rPr lang="en-US" sz="2400" b="1" baseline="-25000" dirty="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197" name="Line 124"/>
            <p:cNvSpPr>
              <a:spLocks noChangeShapeType="1"/>
            </p:cNvSpPr>
            <p:nvPr/>
          </p:nvSpPr>
          <p:spPr bwMode="auto">
            <a:xfrm flipH="1" flipV="1">
              <a:off x="3582" y="1910"/>
              <a:ext cx="102" cy="14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Line 137"/>
            <p:cNvSpPr>
              <a:spLocks noChangeShapeType="1"/>
            </p:cNvSpPr>
            <p:nvPr/>
          </p:nvSpPr>
          <p:spPr bwMode="auto">
            <a:xfrm>
              <a:off x="3581" y="1910"/>
              <a:ext cx="23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Line 138"/>
            <p:cNvSpPr>
              <a:spLocks noChangeShapeType="1"/>
            </p:cNvSpPr>
            <p:nvPr/>
          </p:nvSpPr>
          <p:spPr bwMode="auto">
            <a:xfrm flipH="1">
              <a:off x="3691" y="1910"/>
              <a:ext cx="129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Line 139"/>
            <p:cNvSpPr>
              <a:spLocks noChangeShapeType="1"/>
            </p:cNvSpPr>
            <p:nvPr/>
          </p:nvSpPr>
          <p:spPr bwMode="auto">
            <a:xfrm flipV="1">
              <a:off x="4146" y="2369"/>
              <a:ext cx="124" cy="1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1" name="Line 140"/>
            <p:cNvSpPr>
              <a:spLocks noChangeShapeType="1"/>
            </p:cNvSpPr>
            <p:nvPr/>
          </p:nvSpPr>
          <p:spPr bwMode="auto">
            <a:xfrm flipV="1">
              <a:off x="4270" y="1556"/>
              <a:ext cx="0" cy="81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2" name="Line 141"/>
            <p:cNvSpPr>
              <a:spLocks noChangeShapeType="1"/>
            </p:cNvSpPr>
            <p:nvPr/>
          </p:nvSpPr>
          <p:spPr bwMode="auto">
            <a:xfrm flipH="1" flipV="1">
              <a:off x="4159" y="1325"/>
              <a:ext cx="111" cy="2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3" name="Text Box 151"/>
            <p:cNvSpPr txBox="1">
              <a:spLocks noChangeArrowheads="1"/>
            </p:cNvSpPr>
            <p:nvPr/>
          </p:nvSpPr>
          <p:spPr bwMode="auto">
            <a:xfrm>
              <a:off x="4682" y="1517"/>
              <a:ext cx="29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a</a:t>
              </a:r>
              <a:r>
                <a:rPr lang="en-US" sz="2400" b="1" baseline="-25000" dirty="0">
                  <a:solidFill>
                    <a:srgbClr val="FFFF0B"/>
                  </a:solidFill>
                </a:rPr>
                <a:t>0</a:t>
              </a:r>
            </a:p>
          </p:txBody>
        </p:sp>
        <p:sp>
          <p:nvSpPr>
            <p:cNvPr id="204" name="Text Box 152"/>
            <p:cNvSpPr txBox="1">
              <a:spLocks noChangeArrowheads="1"/>
            </p:cNvSpPr>
            <p:nvPr/>
          </p:nvSpPr>
          <p:spPr bwMode="auto">
            <a:xfrm>
              <a:off x="4756" y="2502"/>
              <a:ext cx="22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dirty="0">
                  <a:solidFill>
                    <a:srgbClr val="FFFF0B"/>
                  </a:solidFill>
                </a:rPr>
                <a:t>c</a:t>
              </a:r>
              <a:r>
                <a:rPr lang="en-US" sz="2400" b="1" baseline="-25000" dirty="0">
                  <a:solidFill>
                    <a:srgbClr val="FFFF0B"/>
                  </a:solidFill>
                </a:rPr>
                <a:t>1</a:t>
              </a:r>
            </a:p>
          </p:txBody>
        </p:sp>
        <p:sp>
          <p:nvSpPr>
            <p:cNvPr id="205" name="Line 153"/>
            <p:cNvSpPr>
              <a:spLocks noChangeShapeType="1"/>
            </p:cNvSpPr>
            <p:nvPr/>
          </p:nvSpPr>
          <p:spPr bwMode="auto">
            <a:xfrm flipH="1">
              <a:off x="4491" y="1793"/>
              <a:ext cx="108" cy="17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" name="Line 154"/>
            <p:cNvSpPr>
              <a:spLocks noChangeShapeType="1"/>
            </p:cNvSpPr>
            <p:nvPr/>
          </p:nvSpPr>
          <p:spPr bwMode="auto">
            <a:xfrm>
              <a:off x="4491" y="1964"/>
              <a:ext cx="0" cy="10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" name="Line 155"/>
            <p:cNvSpPr>
              <a:spLocks noChangeShapeType="1"/>
            </p:cNvSpPr>
            <p:nvPr/>
          </p:nvSpPr>
          <p:spPr bwMode="auto">
            <a:xfrm>
              <a:off x="4491" y="2998"/>
              <a:ext cx="116" cy="1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8" name="Line 156"/>
            <p:cNvSpPr>
              <a:spLocks noChangeShapeType="1"/>
            </p:cNvSpPr>
            <p:nvPr/>
          </p:nvSpPr>
          <p:spPr bwMode="auto">
            <a:xfrm flipH="1" flipV="1">
              <a:off x="4933" y="2605"/>
              <a:ext cx="120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9" name="Line 157"/>
            <p:cNvSpPr>
              <a:spLocks noChangeShapeType="1"/>
            </p:cNvSpPr>
            <p:nvPr/>
          </p:nvSpPr>
          <p:spPr bwMode="auto">
            <a:xfrm>
              <a:off x="4933" y="2605"/>
              <a:ext cx="2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0" name="Line 158"/>
            <p:cNvSpPr>
              <a:spLocks noChangeShapeType="1"/>
            </p:cNvSpPr>
            <p:nvPr/>
          </p:nvSpPr>
          <p:spPr bwMode="auto">
            <a:xfrm flipH="1">
              <a:off x="5042" y="2606"/>
              <a:ext cx="131" cy="13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23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3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44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"/>
                            </p:stCondLst>
                            <p:childTnLst>
                              <p:par>
                                <p:cTn id="185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06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116" grpId="0"/>
      <p:bldP spid="115" grpId="0"/>
      <p:bldP spid="61" grpId="0"/>
      <p:bldP spid="63" grpId="0"/>
      <p:bldP spid="63" grpId="1"/>
      <p:bldP spid="55" grpId="0"/>
      <p:bldP spid="4" grpId="0"/>
      <p:bldP spid="4" grpId="1"/>
      <p:bldP spid="59" grpId="0"/>
      <p:bldP spid="59" grpId="1"/>
      <p:bldP spid="120" grpId="0"/>
      <p:bldP spid="120" grpId="1"/>
      <p:bldP spid="121" grpId="0"/>
      <p:bldP spid="122" grpId="0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/>
      <p:bldP spid="114" grpId="0"/>
      <p:bldP spid="118" grpId="0"/>
      <p:bldP spid="123" grpId="0"/>
      <p:bldP spid="187" grpId="0"/>
      <p:bldP spid="187" grpId="1"/>
      <p:bldP spid="189" grpId="0"/>
      <p:bldP spid="95" grpId="0"/>
      <p:bldP spid="95" grpId="1"/>
      <p:bldP spid="94" grpId="0" animBg="1"/>
      <p:bldP spid="94" grpId="1" animBg="1"/>
      <p:bldP spid="97" grpId="0"/>
      <p:bldP spid="97" grpId="1"/>
      <p:bldP spid="98" grpId="0" animBg="1"/>
      <p:bldP spid="98" grpId="1" animBg="1"/>
      <p:bldP spid="103" grpId="0" animBg="1"/>
      <p:bldP spid="131" grpId="0" animBg="1"/>
      <p:bldP spid="96" grpId="0"/>
      <p:bldP spid="132" grpId="0"/>
      <p:bldP spid="133" grpId="0"/>
      <p:bldP spid="134" grpId="0"/>
      <p:bldP spid="135" grpId="0"/>
      <p:bldP spid="136" grpId="0"/>
      <p:bldP spid="1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903" name="Picture 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43388" y="736600"/>
            <a:ext cx="1239837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904" name="Picture 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62113" y="723900"/>
            <a:ext cx="1239837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905" name="Picture 4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5575" y="1592263"/>
            <a:ext cx="15033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906" name="Picture 4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97100" y="2205038"/>
            <a:ext cx="373063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907" name="Picture 4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54475" y="1592263"/>
            <a:ext cx="15033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908" name="Picture 44"/>
          <p:cNvPicPr>
            <a:picLocks noChangeAspect="1" noChangeArrowheads="1"/>
          </p:cNvPicPr>
          <p:nvPr/>
        </p:nvPicPr>
        <p:blipFill>
          <a:blip r:embed="rId8"/>
          <a:srcRect t="5867" b="36479"/>
          <a:stretch>
            <a:fillRect/>
          </a:stretch>
        </p:blipFill>
        <p:spPr bwMode="auto">
          <a:xfrm>
            <a:off x="4811713" y="2205038"/>
            <a:ext cx="373062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911" name="Line 47"/>
          <p:cNvSpPr>
            <a:spLocks noChangeShapeType="1"/>
          </p:cNvSpPr>
          <p:nvPr/>
        </p:nvSpPr>
        <p:spPr bwMode="auto">
          <a:xfrm>
            <a:off x="360363" y="3968750"/>
            <a:ext cx="858193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14" name="Line 50"/>
          <p:cNvSpPr>
            <a:spLocks noChangeShapeType="1"/>
          </p:cNvSpPr>
          <p:nvPr/>
        </p:nvSpPr>
        <p:spPr bwMode="auto">
          <a:xfrm>
            <a:off x="323850" y="4148138"/>
            <a:ext cx="8618443" cy="0"/>
          </a:xfrm>
          <a:prstGeom prst="line">
            <a:avLst/>
          </a:prstGeom>
          <a:noFill/>
          <a:ln w="38100">
            <a:solidFill>
              <a:srgbClr val="FF66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15" name="Text Box 51"/>
          <p:cNvSpPr txBox="1">
            <a:spLocks noChangeArrowheads="1"/>
          </p:cNvSpPr>
          <p:nvPr/>
        </p:nvSpPr>
        <p:spPr bwMode="auto">
          <a:xfrm>
            <a:off x="4267200" y="5495925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rgbClr val="FF9900"/>
                </a:solidFill>
                <a:latin typeface="Arial" charset="0"/>
              </a:rPr>
              <a:t>e1</a:t>
            </a:r>
            <a:endParaRPr lang="en-US" sz="1400" b="1" baseline="-2500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164916" name="Text Box 52"/>
          <p:cNvSpPr txBox="1">
            <a:spLocks noChangeArrowheads="1"/>
          </p:cNvSpPr>
          <p:nvPr/>
        </p:nvSpPr>
        <p:spPr bwMode="auto">
          <a:xfrm>
            <a:off x="4289425" y="4676775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rgbClr val="FF9900"/>
                </a:solidFill>
                <a:latin typeface="Arial" charset="0"/>
              </a:rPr>
              <a:t>e2</a:t>
            </a:r>
            <a:endParaRPr lang="en-US" sz="1400" b="1" baseline="-2500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164917" name="Text Box 53"/>
          <p:cNvSpPr txBox="1">
            <a:spLocks noChangeArrowheads="1"/>
          </p:cNvSpPr>
          <p:nvPr/>
        </p:nvSpPr>
        <p:spPr bwMode="auto">
          <a:xfrm>
            <a:off x="38100" y="4005263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T2</a:t>
            </a:r>
            <a:endParaRPr lang="en-US" sz="1400" b="1" baseline="-25000"/>
          </a:p>
        </p:txBody>
      </p:sp>
      <p:sp>
        <p:nvSpPr>
          <p:cNvPr id="164918" name="Text Box 54"/>
          <p:cNvSpPr txBox="1">
            <a:spLocks noChangeArrowheads="1"/>
          </p:cNvSpPr>
          <p:nvPr/>
        </p:nvSpPr>
        <p:spPr bwMode="auto">
          <a:xfrm>
            <a:off x="50800" y="3824288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T1</a:t>
            </a:r>
            <a:endParaRPr lang="en-US" sz="1400" b="1" baseline="-25000"/>
          </a:p>
        </p:txBody>
      </p:sp>
      <p:pic>
        <p:nvPicPr>
          <p:cNvPr id="164919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4325" y="5826125"/>
            <a:ext cx="1368425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6"/>
          <p:cNvGrpSpPr>
            <a:grpSpLocks/>
          </p:cNvGrpSpPr>
          <p:nvPr/>
        </p:nvGrpSpPr>
        <p:grpSpPr bwMode="auto">
          <a:xfrm>
            <a:off x="1924051" y="1152525"/>
            <a:ext cx="344487" cy="584200"/>
            <a:chOff x="1995" y="618"/>
            <a:chExt cx="250" cy="476"/>
          </a:xfrm>
        </p:grpSpPr>
        <p:sp>
          <p:nvSpPr>
            <p:cNvPr id="26778" name="Line 57"/>
            <p:cNvSpPr>
              <a:spLocks noChangeShapeType="1"/>
            </p:cNvSpPr>
            <p:nvPr/>
          </p:nvSpPr>
          <p:spPr bwMode="auto">
            <a:xfrm>
              <a:off x="1995" y="618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9" name="Line 58"/>
            <p:cNvSpPr>
              <a:spLocks noChangeShapeType="1"/>
            </p:cNvSpPr>
            <p:nvPr/>
          </p:nvSpPr>
          <p:spPr bwMode="auto">
            <a:xfrm>
              <a:off x="1995" y="981"/>
              <a:ext cx="250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80" name="Line 59"/>
            <p:cNvSpPr>
              <a:spLocks noChangeShapeType="1"/>
            </p:cNvSpPr>
            <p:nvPr/>
          </p:nvSpPr>
          <p:spPr bwMode="auto">
            <a:xfrm>
              <a:off x="2245" y="981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60"/>
          <p:cNvGrpSpPr>
            <a:grpSpLocks/>
          </p:cNvGrpSpPr>
          <p:nvPr/>
        </p:nvGrpSpPr>
        <p:grpSpPr bwMode="auto">
          <a:xfrm>
            <a:off x="4500563" y="1157288"/>
            <a:ext cx="396875" cy="577850"/>
            <a:chOff x="3470" y="640"/>
            <a:chExt cx="250" cy="476"/>
          </a:xfrm>
        </p:grpSpPr>
        <p:sp>
          <p:nvSpPr>
            <p:cNvPr id="26775" name="Line 61"/>
            <p:cNvSpPr>
              <a:spLocks noChangeShapeType="1"/>
            </p:cNvSpPr>
            <p:nvPr/>
          </p:nvSpPr>
          <p:spPr bwMode="auto">
            <a:xfrm>
              <a:off x="3470" y="640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6" name="Line 62"/>
            <p:cNvSpPr>
              <a:spLocks noChangeShapeType="1"/>
            </p:cNvSpPr>
            <p:nvPr/>
          </p:nvSpPr>
          <p:spPr bwMode="auto">
            <a:xfrm>
              <a:off x="3470" y="1003"/>
              <a:ext cx="250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7" name="Line 63"/>
            <p:cNvSpPr>
              <a:spLocks noChangeShapeType="1"/>
            </p:cNvSpPr>
            <p:nvPr/>
          </p:nvSpPr>
          <p:spPr bwMode="auto">
            <a:xfrm>
              <a:off x="3720" y="1003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64"/>
          <p:cNvGrpSpPr>
            <a:grpSpLocks/>
          </p:cNvGrpSpPr>
          <p:nvPr/>
        </p:nvGrpSpPr>
        <p:grpSpPr bwMode="auto">
          <a:xfrm>
            <a:off x="2447925" y="1145973"/>
            <a:ext cx="196468" cy="590751"/>
            <a:chOff x="2358" y="618"/>
            <a:chExt cx="91" cy="476"/>
          </a:xfrm>
        </p:grpSpPr>
        <p:sp>
          <p:nvSpPr>
            <p:cNvPr id="26772" name="Line 65"/>
            <p:cNvSpPr>
              <a:spLocks noChangeShapeType="1"/>
            </p:cNvSpPr>
            <p:nvPr/>
          </p:nvSpPr>
          <p:spPr bwMode="auto">
            <a:xfrm>
              <a:off x="2358" y="981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3" name="Line 66"/>
            <p:cNvSpPr>
              <a:spLocks noChangeShapeType="1"/>
            </p:cNvSpPr>
            <p:nvPr/>
          </p:nvSpPr>
          <p:spPr bwMode="auto">
            <a:xfrm>
              <a:off x="2449" y="618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4" name="Line 67"/>
            <p:cNvSpPr>
              <a:spLocks noChangeShapeType="1"/>
            </p:cNvSpPr>
            <p:nvPr/>
          </p:nvSpPr>
          <p:spPr bwMode="auto">
            <a:xfrm>
              <a:off x="2358" y="981"/>
              <a:ext cx="9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68"/>
          <p:cNvGrpSpPr>
            <a:grpSpLocks/>
          </p:cNvGrpSpPr>
          <p:nvPr/>
        </p:nvGrpSpPr>
        <p:grpSpPr bwMode="auto">
          <a:xfrm>
            <a:off x="5075238" y="1166812"/>
            <a:ext cx="165100" cy="568325"/>
            <a:chOff x="3832" y="640"/>
            <a:chExt cx="91" cy="476"/>
          </a:xfrm>
        </p:grpSpPr>
        <p:sp>
          <p:nvSpPr>
            <p:cNvPr id="26769" name="Line 69"/>
            <p:cNvSpPr>
              <a:spLocks noChangeShapeType="1"/>
            </p:cNvSpPr>
            <p:nvPr/>
          </p:nvSpPr>
          <p:spPr bwMode="auto">
            <a:xfrm>
              <a:off x="3832" y="1003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0" name="Line 70"/>
            <p:cNvSpPr>
              <a:spLocks noChangeShapeType="1"/>
            </p:cNvSpPr>
            <p:nvPr/>
          </p:nvSpPr>
          <p:spPr bwMode="auto">
            <a:xfrm>
              <a:off x="3923" y="640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71" name="Line 71"/>
            <p:cNvSpPr>
              <a:spLocks noChangeShapeType="1"/>
            </p:cNvSpPr>
            <p:nvPr/>
          </p:nvSpPr>
          <p:spPr bwMode="auto">
            <a:xfrm>
              <a:off x="3832" y="1003"/>
              <a:ext cx="9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4936" name="Line 72"/>
          <p:cNvSpPr>
            <a:spLocks noChangeShapeType="1"/>
          </p:cNvSpPr>
          <p:nvPr/>
        </p:nvSpPr>
        <p:spPr bwMode="auto">
          <a:xfrm>
            <a:off x="2376488" y="2168525"/>
            <a:ext cx="0" cy="2159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37" name="Line 73"/>
          <p:cNvSpPr>
            <a:spLocks noChangeShapeType="1"/>
          </p:cNvSpPr>
          <p:nvPr/>
        </p:nvSpPr>
        <p:spPr bwMode="auto">
          <a:xfrm flipV="1">
            <a:off x="5003800" y="2205038"/>
            <a:ext cx="0" cy="142875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58" name="Text Box 94"/>
          <p:cNvSpPr txBox="1">
            <a:spLocks noChangeArrowheads="1"/>
          </p:cNvSpPr>
          <p:nvPr/>
        </p:nvSpPr>
        <p:spPr bwMode="auto">
          <a:xfrm>
            <a:off x="2422525" y="6124575"/>
            <a:ext cx="504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rgbClr val="FF9900"/>
                </a:solidFill>
                <a:latin typeface="Arial" charset="0"/>
              </a:rPr>
              <a:t>Start</a:t>
            </a:r>
            <a:endParaRPr lang="en-US" sz="1400" b="1" baseline="-2500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164959" name="Line 95"/>
          <p:cNvSpPr>
            <a:spLocks noChangeShapeType="1"/>
          </p:cNvSpPr>
          <p:nvPr/>
        </p:nvSpPr>
        <p:spPr bwMode="auto">
          <a:xfrm>
            <a:off x="3500438" y="746125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60" name="Line 96"/>
          <p:cNvSpPr>
            <a:spLocks noChangeShapeType="1"/>
          </p:cNvSpPr>
          <p:nvPr/>
        </p:nvSpPr>
        <p:spPr bwMode="auto">
          <a:xfrm>
            <a:off x="2924175" y="781050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61" name="Line 97"/>
          <p:cNvSpPr>
            <a:spLocks noChangeShapeType="1"/>
          </p:cNvSpPr>
          <p:nvPr/>
        </p:nvSpPr>
        <p:spPr bwMode="auto">
          <a:xfrm>
            <a:off x="6062663" y="752475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62" name="Text Box 98"/>
          <p:cNvSpPr txBox="1">
            <a:spLocks noChangeArrowheads="1"/>
          </p:cNvSpPr>
          <p:nvPr/>
        </p:nvSpPr>
        <p:spPr bwMode="auto">
          <a:xfrm>
            <a:off x="3354388" y="455613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a</a:t>
            </a:r>
            <a:r>
              <a:rPr lang="en-US" b="1" baseline="-2500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64963" name="Text Box 99"/>
          <p:cNvSpPr txBox="1">
            <a:spLocks noChangeArrowheads="1"/>
          </p:cNvSpPr>
          <p:nvPr/>
        </p:nvSpPr>
        <p:spPr bwMode="auto">
          <a:xfrm>
            <a:off x="2797175" y="468313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a</a:t>
            </a:r>
            <a:r>
              <a:rPr lang="en-US" b="1" baseline="-25000">
                <a:solidFill>
                  <a:srgbClr val="FFFF00"/>
                </a:solidFill>
              </a:rPr>
              <a:t>0</a:t>
            </a:r>
          </a:p>
        </p:txBody>
      </p:sp>
      <p:sp>
        <p:nvSpPr>
          <p:cNvPr id="164964" name="Text Box 100"/>
          <p:cNvSpPr txBox="1">
            <a:spLocks noChangeArrowheads="1"/>
          </p:cNvSpPr>
          <p:nvPr/>
        </p:nvSpPr>
        <p:spPr bwMode="auto">
          <a:xfrm>
            <a:off x="5983288" y="427038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b</a:t>
            </a:r>
            <a:r>
              <a:rPr lang="en-US" b="1" baseline="-2500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64965" name="Text Box 101"/>
          <p:cNvSpPr txBox="1">
            <a:spLocks noChangeArrowheads="1"/>
          </p:cNvSpPr>
          <p:nvPr/>
        </p:nvSpPr>
        <p:spPr bwMode="auto">
          <a:xfrm>
            <a:off x="2254250" y="502543"/>
            <a:ext cx="1809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A</a:t>
            </a:r>
            <a:endParaRPr lang="en-US" sz="2000" b="1" baseline="-25000">
              <a:solidFill>
                <a:srgbClr val="FFFF00"/>
              </a:solidFill>
            </a:endParaRPr>
          </a:p>
        </p:txBody>
      </p:sp>
      <p:sp>
        <p:nvSpPr>
          <p:cNvPr id="164966" name="Text Box 102"/>
          <p:cNvSpPr txBox="1">
            <a:spLocks noChangeArrowheads="1"/>
          </p:cNvSpPr>
          <p:nvPr/>
        </p:nvSpPr>
        <p:spPr bwMode="auto">
          <a:xfrm>
            <a:off x="4837113" y="493713"/>
            <a:ext cx="180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B</a:t>
            </a:r>
            <a:endParaRPr lang="en-US" b="1" baseline="-25000">
              <a:solidFill>
                <a:srgbClr val="FFFF00"/>
              </a:solidFill>
            </a:endParaRPr>
          </a:p>
        </p:txBody>
      </p:sp>
      <p:grpSp>
        <p:nvGrpSpPr>
          <p:cNvPr id="8" name="Group 207"/>
          <p:cNvGrpSpPr>
            <a:grpSpLocks/>
          </p:cNvGrpSpPr>
          <p:nvPr/>
        </p:nvGrpSpPr>
        <p:grpSpPr bwMode="auto">
          <a:xfrm>
            <a:off x="3708400" y="5838825"/>
            <a:ext cx="900113" cy="200025"/>
            <a:chOff x="2336" y="3678"/>
            <a:chExt cx="567" cy="126"/>
          </a:xfrm>
        </p:grpSpPr>
        <p:sp>
          <p:nvSpPr>
            <p:cNvPr id="26763" name="Line 103"/>
            <p:cNvSpPr>
              <a:spLocks noChangeShapeType="1"/>
            </p:cNvSpPr>
            <p:nvPr/>
          </p:nvSpPr>
          <p:spPr bwMode="auto">
            <a:xfrm flipH="1">
              <a:off x="2336" y="3678"/>
              <a:ext cx="567" cy="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64" name="Line 107"/>
            <p:cNvSpPr>
              <a:spLocks noChangeShapeType="1"/>
            </p:cNvSpPr>
            <p:nvPr/>
          </p:nvSpPr>
          <p:spPr bwMode="auto">
            <a:xfrm flipV="1">
              <a:off x="2342" y="3685"/>
              <a:ext cx="0" cy="119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64999" name="Picture 13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934200" y="693738"/>
            <a:ext cx="1239838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5000" name="Picture 13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80213" y="1600200"/>
            <a:ext cx="1503362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5001" name="Picture 137"/>
          <p:cNvPicPr>
            <a:picLocks noChangeAspect="1" noChangeArrowheads="1"/>
          </p:cNvPicPr>
          <p:nvPr/>
        </p:nvPicPr>
        <p:blipFill>
          <a:blip r:embed="rId12"/>
          <a:srcRect t="5867" b="36479"/>
          <a:stretch>
            <a:fillRect/>
          </a:stretch>
        </p:blipFill>
        <p:spPr bwMode="auto">
          <a:xfrm>
            <a:off x="7524750" y="2212975"/>
            <a:ext cx="37306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38"/>
          <p:cNvGrpSpPr>
            <a:grpSpLocks/>
          </p:cNvGrpSpPr>
          <p:nvPr/>
        </p:nvGrpSpPr>
        <p:grpSpPr bwMode="auto">
          <a:xfrm>
            <a:off x="7213600" y="1144385"/>
            <a:ext cx="396875" cy="598689"/>
            <a:chOff x="3470" y="640"/>
            <a:chExt cx="250" cy="476"/>
          </a:xfrm>
        </p:grpSpPr>
        <p:sp>
          <p:nvSpPr>
            <p:cNvPr id="26752" name="Line 139"/>
            <p:cNvSpPr>
              <a:spLocks noChangeShapeType="1"/>
            </p:cNvSpPr>
            <p:nvPr/>
          </p:nvSpPr>
          <p:spPr bwMode="auto">
            <a:xfrm>
              <a:off x="3470" y="640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53" name="Line 140"/>
            <p:cNvSpPr>
              <a:spLocks noChangeShapeType="1"/>
            </p:cNvSpPr>
            <p:nvPr/>
          </p:nvSpPr>
          <p:spPr bwMode="auto">
            <a:xfrm>
              <a:off x="3470" y="1003"/>
              <a:ext cx="250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54" name="Line 141"/>
            <p:cNvSpPr>
              <a:spLocks noChangeShapeType="1"/>
            </p:cNvSpPr>
            <p:nvPr/>
          </p:nvSpPr>
          <p:spPr bwMode="auto">
            <a:xfrm>
              <a:off x="3720" y="1003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142"/>
          <p:cNvGrpSpPr>
            <a:grpSpLocks/>
          </p:cNvGrpSpPr>
          <p:nvPr/>
        </p:nvGrpSpPr>
        <p:grpSpPr bwMode="auto">
          <a:xfrm>
            <a:off x="7788276" y="1152525"/>
            <a:ext cx="109538" cy="590550"/>
            <a:chOff x="3832" y="640"/>
            <a:chExt cx="91" cy="476"/>
          </a:xfrm>
        </p:grpSpPr>
        <p:sp>
          <p:nvSpPr>
            <p:cNvPr id="26749" name="Line 143"/>
            <p:cNvSpPr>
              <a:spLocks noChangeShapeType="1"/>
            </p:cNvSpPr>
            <p:nvPr/>
          </p:nvSpPr>
          <p:spPr bwMode="auto">
            <a:xfrm>
              <a:off x="3832" y="1003"/>
              <a:ext cx="0" cy="11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50" name="Line 144"/>
            <p:cNvSpPr>
              <a:spLocks noChangeShapeType="1"/>
            </p:cNvSpPr>
            <p:nvPr/>
          </p:nvSpPr>
          <p:spPr bwMode="auto">
            <a:xfrm>
              <a:off x="3923" y="640"/>
              <a:ext cx="0" cy="36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751" name="Line 145"/>
            <p:cNvSpPr>
              <a:spLocks noChangeShapeType="1"/>
            </p:cNvSpPr>
            <p:nvPr/>
          </p:nvSpPr>
          <p:spPr bwMode="auto">
            <a:xfrm>
              <a:off x="3832" y="1003"/>
              <a:ext cx="9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5010" name="Line 146"/>
          <p:cNvSpPr>
            <a:spLocks noChangeShapeType="1"/>
          </p:cNvSpPr>
          <p:nvPr/>
        </p:nvSpPr>
        <p:spPr bwMode="auto">
          <a:xfrm flipV="1">
            <a:off x="7716838" y="2212975"/>
            <a:ext cx="0" cy="142875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11" name="Line 147"/>
          <p:cNvSpPr>
            <a:spLocks noChangeShapeType="1"/>
          </p:cNvSpPr>
          <p:nvPr/>
        </p:nvSpPr>
        <p:spPr bwMode="auto">
          <a:xfrm>
            <a:off x="5457825" y="773113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12" name="Line 148"/>
          <p:cNvSpPr>
            <a:spLocks noChangeShapeType="1"/>
          </p:cNvSpPr>
          <p:nvPr/>
        </p:nvSpPr>
        <p:spPr bwMode="auto">
          <a:xfrm>
            <a:off x="8677275" y="693738"/>
            <a:ext cx="0" cy="10795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13" name="Text Box 149"/>
          <p:cNvSpPr txBox="1">
            <a:spLocks noChangeArrowheads="1"/>
          </p:cNvSpPr>
          <p:nvPr/>
        </p:nvSpPr>
        <p:spPr bwMode="auto">
          <a:xfrm>
            <a:off x="5345113" y="458788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b</a:t>
            </a:r>
            <a:r>
              <a:rPr lang="en-US" b="1" baseline="-25000">
                <a:solidFill>
                  <a:srgbClr val="FFFF00"/>
                </a:solidFill>
              </a:rPr>
              <a:t>0</a:t>
            </a:r>
          </a:p>
        </p:txBody>
      </p:sp>
      <p:sp>
        <p:nvSpPr>
          <p:cNvPr id="165014" name="Text Box 150"/>
          <p:cNvSpPr txBox="1">
            <a:spLocks noChangeArrowheads="1"/>
          </p:cNvSpPr>
          <p:nvPr/>
        </p:nvSpPr>
        <p:spPr bwMode="auto">
          <a:xfrm>
            <a:off x="8569325" y="398463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c</a:t>
            </a:r>
            <a:r>
              <a:rPr lang="en-US" b="1" baseline="-2500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65015" name="Text Box 151"/>
          <p:cNvSpPr txBox="1">
            <a:spLocks noChangeArrowheads="1"/>
          </p:cNvSpPr>
          <p:nvPr/>
        </p:nvSpPr>
        <p:spPr bwMode="auto">
          <a:xfrm>
            <a:off x="7524750" y="406400"/>
            <a:ext cx="180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C</a:t>
            </a:r>
            <a:endParaRPr lang="en-US" b="1" baseline="-25000">
              <a:solidFill>
                <a:srgbClr val="FFFF00"/>
              </a:solidFill>
            </a:endParaRPr>
          </a:p>
        </p:txBody>
      </p:sp>
      <p:grpSp>
        <p:nvGrpSpPr>
          <p:cNvPr id="14" name="Group 155"/>
          <p:cNvGrpSpPr>
            <a:grpSpLocks/>
          </p:cNvGrpSpPr>
          <p:nvPr/>
        </p:nvGrpSpPr>
        <p:grpSpPr bwMode="auto">
          <a:xfrm>
            <a:off x="4227513" y="5348288"/>
            <a:ext cx="1503362" cy="1290637"/>
            <a:chOff x="2715" y="2079"/>
            <a:chExt cx="947" cy="813"/>
          </a:xfrm>
        </p:grpSpPr>
        <p:pic>
          <p:nvPicPr>
            <p:cNvPr id="26744" name="Picture 156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3173" y="2500"/>
              <a:ext cx="235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745" name="Picture 157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2715" y="2079"/>
              <a:ext cx="947" cy="4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746" name="Line 158"/>
            <p:cNvSpPr>
              <a:spLocks noChangeShapeType="1"/>
            </p:cNvSpPr>
            <p:nvPr/>
          </p:nvSpPr>
          <p:spPr bwMode="auto">
            <a:xfrm>
              <a:off x="3295" y="2455"/>
              <a:ext cx="0" cy="181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65023" name="Picture 159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140200" y="4506913"/>
            <a:ext cx="15033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78" name="Line 163"/>
          <p:cNvSpPr>
            <a:spLocks noChangeShapeType="1"/>
          </p:cNvSpPr>
          <p:nvPr/>
        </p:nvSpPr>
        <p:spPr bwMode="auto">
          <a:xfrm>
            <a:off x="5824538" y="523081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31" name="Line 167"/>
          <p:cNvSpPr>
            <a:spLocks noChangeShapeType="1"/>
          </p:cNvSpPr>
          <p:nvPr/>
        </p:nvSpPr>
        <p:spPr bwMode="auto">
          <a:xfrm>
            <a:off x="342899" y="4327525"/>
            <a:ext cx="8599393" cy="0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35" name="Text Box 171"/>
          <p:cNvSpPr txBox="1">
            <a:spLocks noChangeArrowheads="1"/>
          </p:cNvSpPr>
          <p:nvPr/>
        </p:nvSpPr>
        <p:spPr bwMode="auto">
          <a:xfrm>
            <a:off x="38100" y="4230688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T3</a:t>
            </a:r>
            <a:endParaRPr lang="en-US" sz="1400" b="1" baseline="-25000"/>
          </a:p>
        </p:txBody>
      </p:sp>
      <p:grpSp>
        <p:nvGrpSpPr>
          <p:cNvPr id="15" name="Group 223"/>
          <p:cNvGrpSpPr>
            <a:grpSpLocks/>
          </p:cNvGrpSpPr>
          <p:nvPr/>
        </p:nvGrpSpPr>
        <p:grpSpPr bwMode="auto">
          <a:xfrm>
            <a:off x="4994275" y="3967163"/>
            <a:ext cx="847725" cy="1609725"/>
            <a:chOff x="3146" y="2480"/>
            <a:chExt cx="534" cy="1014"/>
          </a:xfrm>
        </p:grpSpPr>
        <p:sp>
          <p:nvSpPr>
            <p:cNvPr id="26736" name="Line 160"/>
            <p:cNvSpPr>
              <a:spLocks noChangeShapeType="1"/>
            </p:cNvSpPr>
            <p:nvPr/>
          </p:nvSpPr>
          <p:spPr bwMode="auto">
            <a:xfrm flipH="1" flipV="1">
              <a:off x="3188" y="3218"/>
              <a:ext cx="0" cy="276"/>
            </a:xfrm>
            <a:prstGeom prst="line">
              <a:avLst/>
            </a:prstGeom>
            <a:noFill/>
            <a:ln w="38100">
              <a:solidFill>
                <a:srgbClr val="FF99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6737" name="Group 221"/>
            <p:cNvGrpSpPr>
              <a:grpSpLocks/>
            </p:cNvGrpSpPr>
            <p:nvPr/>
          </p:nvGrpSpPr>
          <p:grpSpPr bwMode="auto">
            <a:xfrm>
              <a:off x="3146" y="2480"/>
              <a:ext cx="534" cy="1003"/>
              <a:chOff x="3138" y="2512"/>
              <a:chExt cx="534" cy="1003"/>
            </a:xfrm>
          </p:grpSpPr>
          <p:sp>
            <p:nvSpPr>
              <p:cNvPr id="26738" name="Line 161"/>
              <p:cNvSpPr>
                <a:spLocks noChangeShapeType="1"/>
              </p:cNvSpPr>
              <p:nvPr/>
            </p:nvSpPr>
            <p:spPr bwMode="auto">
              <a:xfrm flipH="1" flipV="1">
                <a:off x="3295" y="3347"/>
                <a:ext cx="0" cy="168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739" name="Line 162"/>
              <p:cNvSpPr>
                <a:spLocks noChangeShapeType="1"/>
              </p:cNvSpPr>
              <p:nvPr/>
            </p:nvSpPr>
            <p:spPr bwMode="auto">
              <a:xfrm>
                <a:off x="3293" y="3343"/>
                <a:ext cx="366" cy="0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740" name="Line 172"/>
              <p:cNvSpPr>
                <a:spLocks noChangeShapeType="1"/>
              </p:cNvSpPr>
              <p:nvPr/>
            </p:nvSpPr>
            <p:spPr bwMode="auto">
              <a:xfrm flipV="1">
                <a:off x="3666" y="2740"/>
                <a:ext cx="0" cy="606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741" name="Line 173"/>
              <p:cNvSpPr>
                <a:spLocks noChangeShapeType="1"/>
              </p:cNvSpPr>
              <p:nvPr/>
            </p:nvSpPr>
            <p:spPr bwMode="auto">
              <a:xfrm>
                <a:off x="3294" y="3160"/>
                <a:ext cx="378" cy="0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742" name="Line 174"/>
              <p:cNvSpPr>
                <a:spLocks noChangeShapeType="1"/>
              </p:cNvSpPr>
              <p:nvPr/>
            </p:nvSpPr>
            <p:spPr bwMode="auto">
              <a:xfrm flipV="1">
                <a:off x="3240" y="2512"/>
                <a:ext cx="0" cy="432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75"/>
              <p:cNvSpPr>
                <a:spLocks noChangeShapeType="1"/>
              </p:cNvSpPr>
              <p:nvPr/>
            </p:nvSpPr>
            <p:spPr bwMode="auto">
              <a:xfrm flipV="1">
                <a:off x="3138" y="2620"/>
                <a:ext cx="0" cy="360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5043" name="Text Box 179"/>
          <p:cNvSpPr txBox="1">
            <a:spLocks noChangeArrowheads="1"/>
          </p:cNvSpPr>
          <p:nvPr/>
        </p:nvSpPr>
        <p:spPr bwMode="auto">
          <a:xfrm>
            <a:off x="5505450" y="5476875"/>
            <a:ext cx="2873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rgbClr val="FF9900"/>
                </a:solidFill>
                <a:latin typeface="Arial" charset="0"/>
              </a:rPr>
              <a:t>e3</a:t>
            </a:r>
            <a:endParaRPr lang="en-US" sz="1400" b="1" baseline="-25000">
              <a:solidFill>
                <a:srgbClr val="FF9900"/>
              </a:solidFill>
              <a:latin typeface="Arial" charset="0"/>
            </a:endParaRPr>
          </a:p>
        </p:txBody>
      </p:sp>
      <p:grpSp>
        <p:nvGrpSpPr>
          <p:cNvPr id="27" name="Group 219"/>
          <p:cNvGrpSpPr>
            <a:grpSpLocks/>
          </p:cNvGrpSpPr>
          <p:nvPr/>
        </p:nvGrpSpPr>
        <p:grpSpPr bwMode="auto">
          <a:xfrm>
            <a:off x="1443038" y="4346575"/>
            <a:ext cx="2281237" cy="2378075"/>
            <a:chOff x="909" y="2738"/>
            <a:chExt cx="1437" cy="1498"/>
          </a:xfrm>
        </p:grpSpPr>
        <p:sp>
          <p:nvSpPr>
            <p:cNvPr id="26710" name="Line 104"/>
            <p:cNvSpPr>
              <a:spLocks noChangeShapeType="1"/>
            </p:cNvSpPr>
            <p:nvPr/>
          </p:nvSpPr>
          <p:spPr bwMode="auto">
            <a:xfrm>
              <a:off x="2342" y="4098"/>
              <a:ext cx="4" cy="129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6711" name="Group 208"/>
            <p:cNvGrpSpPr>
              <a:grpSpLocks/>
            </p:cNvGrpSpPr>
            <p:nvPr/>
          </p:nvGrpSpPr>
          <p:grpSpPr bwMode="auto">
            <a:xfrm>
              <a:off x="909" y="2738"/>
              <a:ext cx="1433" cy="1498"/>
              <a:chOff x="909" y="2738"/>
              <a:chExt cx="1433" cy="1498"/>
            </a:xfrm>
          </p:grpSpPr>
          <p:sp>
            <p:nvSpPr>
              <p:cNvPr id="26712" name="Line 106"/>
              <p:cNvSpPr>
                <a:spLocks noChangeShapeType="1"/>
              </p:cNvSpPr>
              <p:nvPr/>
            </p:nvSpPr>
            <p:spPr bwMode="auto">
              <a:xfrm flipV="1">
                <a:off x="909" y="2738"/>
                <a:ext cx="9" cy="1498"/>
              </a:xfrm>
              <a:prstGeom prst="line">
                <a:avLst/>
              </a:prstGeom>
              <a:noFill/>
              <a:ln w="38100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713" name="Line 108"/>
              <p:cNvSpPr>
                <a:spLocks noChangeShapeType="1"/>
              </p:cNvSpPr>
              <p:nvPr/>
            </p:nvSpPr>
            <p:spPr bwMode="auto">
              <a:xfrm flipH="1">
                <a:off x="919" y="4224"/>
                <a:ext cx="1423" cy="0"/>
              </a:xfrm>
              <a:prstGeom prst="line">
                <a:avLst/>
              </a:prstGeom>
              <a:noFill/>
              <a:ln w="38100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59" name="TextBox 158"/>
          <p:cNvSpPr txBox="1">
            <a:spLocks noChangeArrowheads="1"/>
          </p:cNvSpPr>
          <p:nvPr/>
        </p:nvSpPr>
        <p:spPr bwMode="auto">
          <a:xfrm>
            <a:off x="19050" y="25400"/>
            <a:ext cx="3414909" cy="46166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Bước 3. vẽ sơ đồ mạch</a:t>
            </a:r>
          </a:p>
        </p:txBody>
      </p:sp>
      <p:sp>
        <p:nvSpPr>
          <p:cNvPr id="163" name="Hình Bầu dục 162"/>
          <p:cNvSpPr/>
          <p:nvPr/>
        </p:nvSpPr>
        <p:spPr>
          <a:xfrm>
            <a:off x="4933950" y="4086225"/>
            <a:ext cx="104775" cy="104775"/>
          </a:xfrm>
          <a:prstGeom prst="ellipse">
            <a:avLst/>
          </a:prstGeom>
          <a:solidFill>
            <a:srgbClr val="FF66FF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7" name="Hình Bầu dục 166"/>
          <p:cNvSpPr/>
          <p:nvPr/>
        </p:nvSpPr>
        <p:spPr>
          <a:xfrm>
            <a:off x="5105400" y="3914775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8" name="Hình Bầu dục 167"/>
          <p:cNvSpPr/>
          <p:nvPr/>
        </p:nvSpPr>
        <p:spPr>
          <a:xfrm>
            <a:off x="1400175" y="4267200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9" name="Hình Bầu dục 168"/>
          <p:cNvSpPr/>
          <p:nvPr/>
        </p:nvSpPr>
        <p:spPr>
          <a:xfrm>
            <a:off x="5772150" y="4276725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6" name="Text Box 61"/>
          <p:cNvSpPr txBox="1">
            <a:spLocks noChangeArrowheads="1"/>
          </p:cNvSpPr>
          <p:nvPr/>
        </p:nvSpPr>
        <p:spPr bwMode="auto">
          <a:xfrm>
            <a:off x="1441006" y="1515454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V1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57" name="Text Box 61"/>
          <p:cNvSpPr txBox="1">
            <a:spLocks noChangeArrowheads="1"/>
          </p:cNvSpPr>
          <p:nvPr/>
        </p:nvSpPr>
        <p:spPr bwMode="auto">
          <a:xfrm>
            <a:off x="3920649" y="1557485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V2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58" name="Text Box 61"/>
          <p:cNvSpPr txBox="1">
            <a:spLocks noChangeArrowheads="1"/>
          </p:cNvSpPr>
          <p:nvPr/>
        </p:nvSpPr>
        <p:spPr bwMode="auto">
          <a:xfrm>
            <a:off x="6670613" y="1550340"/>
            <a:ext cx="4159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V3</a:t>
            </a:r>
            <a:endParaRPr lang="en-US" sz="2000" b="1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1" name="TextBox 170"/>
          <p:cNvSpPr txBox="1">
            <a:spLocks noChangeArrowheads="1"/>
          </p:cNvSpPr>
          <p:nvPr/>
        </p:nvSpPr>
        <p:spPr bwMode="auto">
          <a:xfrm>
            <a:off x="194468" y="2997296"/>
            <a:ext cx="8747825" cy="46166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nhóm hãy thảo luận để vẽ hoàn chỉnh mạch điều khiển</a:t>
            </a:r>
          </a:p>
        </p:txBody>
      </p:sp>
      <p:grpSp>
        <p:nvGrpSpPr>
          <p:cNvPr id="94" name="Group 74"/>
          <p:cNvGrpSpPr>
            <a:grpSpLocks/>
          </p:cNvGrpSpPr>
          <p:nvPr/>
        </p:nvGrpSpPr>
        <p:grpSpPr bwMode="auto">
          <a:xfrm>
            <a:off x="1152525" y="2073275"/>
            <a:ext cx="684213" cy="1908175"/>
            <a:chOff x="1542" y="1298"/>
            <a:chExt cx="431" cy="1202"/>
          </a:xfrm>
        </p:grpSpPr>
        <p:sp>
          <p:nvSpPr>
            <p:cNvPr id="95" name="Line 75"/>
            <p:cNvSpPr>
              <a:spLocks noChangeShapeType="1"/>
            </p:cNvSpPr>
            <p:nvPr/>
          </p:nvSpPr>
          <p:spPr bwMode="auto">
            <a:xfrm flipH="1">
              <a:off x="1542" y="1298"/>
              <a:ext cx="431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Line 76"/>
            <p:cNvSpPr>
              <a:spLocks noChangeShapeType="1"/>
            </p:cNvSpPr>
            <p:nvPr/>
          </p:nvSpPr>
          <p:spPr bwMode="auto">
            <a:xfrm>
              <a:off x="1542" y="1298"/>
              <a:ext cx="0" cy="1202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7" name="Group 82"/>
          <p:cNvGrpSpPr>
            <a:grpSpLocks/>
          </p:cNvGrpSpPr>
          <p:nvPr/>
        </p:nvGrpSpPr>
        <p:grpSpPr bwMode="auto">
          <a:xfrm>
            <a:off x="2555875" y="2073275"/>
            <a:ext cx="431800" cy="1260475"/>
            <a:chOff x="2426" y="1298"/>
            <a:chExt cx="272" cy="794"/>
          </a:xfrm>
        </p:grpSpPr>
        <p:sp>
          <p:nvSpPr>
            <p:cNvPr id="98" name="Line 83"/>
            <p:cNvSpPr>
              <a:spLocks noChangeShapeType="1"/>
            </p:cNvSpPr>
            <p:nvPr/>
          </p:nvSpPr>
          <p:spPr bwMode="auto">
            <a:xfrm flipH="1">
              <a:off x="2426" y="1298"/>
              <a:ext cx="272" cy="0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Line 84"/>
            <p:cNvSpPr>
              <a:spLocks noChangeShapeType="1"/>
            </p:cNvSpPr>
            <p:nvPr/>
          </p:nvSpPr>
          <p:spPr bwMode="auto">
            <a:xfrm>
              <a:off x="2698" y="1298"/>
              <a:ext cx="0" cy="794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00" name="Picture 10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205163" y="2457450"/>
            <a:ext cx="13684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1" name="Group 110"/>
          <p:cNvGrpSpPr>
            <a:grpSpLocks/>
          </p:cNvGrpSpPr>
          <p:nvPr/>
        </p:nvGrpSpPr>
        <p:grpSpPr bwMode="auto">
          <a:xfrm>
            <a:off x="4068763" y="2073275"/>
            <a:ext cx="431800" cy="612775"/>
            <a:chOff x="3379" y="1298"/>
            <a:chExt cx="272" cy="386"/>
          </a:xfrm>
        </p:grpSpPr>
        <p:sp>
          <p:nvSpPr>
            <p:cNvPr id="102" name="Line 111"/>
            <p:cNvSpPr>
              <a:spLocks noChangeShapeType="1"/>
            </p:cNvSpPr>
            <p:nvPr/>
          </p:nvSpPr>
          <p:spPr bwMode="auto">
            <a:xfrm flipH="1">
              <a:off x="3379" y="1298"/>
              <a:ext cx="27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Line 112"/>
            <p:cNvSpPr>
              <a:spLocks noChangeShapeType="1"/>
            </p:cNvSpPr>
            <p:nvPr/>
          </p:nvSpPr>
          <p:spPr bwMode="auto">
            <a:xfrm>
              <a:off x="3379" y="1298"/>
              <a:ext cx="0" cy="386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4" name="Line 114"/>
          <p:cNvSpPr>
            <a:spLocks noChangeShapeType="1"/>
          </p:cNvSpPr>
          <p:nvPr/>
        </p:nvSpPr>
        <p:spPr bwMode="auto">
          <a:xfrm>
            <a:off x="4068763" y="3033713"/>
            <a:ext cx="0" cy="935037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5" name="Picture 116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605463" y="5924550"/>
            <a:ext cx="13684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6" name="Group 125"/>
          <p:cNvGrpSpPr>
            <a:grpSpLocks/>
          </p:cNvGrpSpPr>
          <p:nvPr/>
        </p:nvGrpSpPr>
        <p:grpSpPr bwMode="auto">
          <a:xfrm>
            <a:off x="2441575" y="3092450"/>
            <a:ext cx="1404938" cy="758825"/>
            <a:chOff x="2358" y="1956"/>
            <a:chExt cx="885" cy="478"/>
          </a:xfrm>
        </p:grpSpPr>
        <p:sp>
          <p:nvSpPr>
            <p:cNvPr id="107" name="Line 126"/>
            <p:cNvSpPr>
              <a:spLocks noChangeShapeType="1"/>
            </p:cNvSpPr>
            <p:nvPr/>
          </p:nvSpPr>
          <p:spPr bwMode="auto">
            <a:xfrm flipV="1">
              <a:off x="2426" y="2069"/>
              <a:ext cx="0" cy="227"/>
            </a:xfrm>
            <a:prstGeom prst="line">
              <a:avLst/>
            </a:prstGeom>
            <a:noFill/>
            <a:ln w="19050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108" name="Picture 127"/>
            <p:cNvPicPr>
              <a:picLocks noChangeAspect="1" noChangeArrowheads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2381" y="1956"/>
              <a:ext cx="86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9" name="Line 128"/>
            <p:cNvSpPr>
              <a:spLocks noChangeShapeType="1"/>
            </p:cNvSpPr>
            <p:nvPr/>
          </p:nvSpPr>
          <p:spPr bwMode="auto">
            <a:xfrm flipH="1">
              <a:off x="2358" y="2069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0" name="Line 129"/>
            <p:cNvSpPr>
              <a:spLocks noChangeShapeType="1"/>
            </p:cNvSpPr>
            <p:nvPr/>
          </p:nvSpPr>
          <p:spPr bwMode="auto">
            <a:xfrm flipH="1">
              <a:off x="2358" y="2137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Line 130"/>
            <p:cNvSpPr>
              <a:spLocks noChangeShapeType="1"/>
            </p:cNvSpPr>
            <p:nvPr/>
          </p:nvSpPr>
          <p:spPr bwMode="auto">
            <a:xfrm flipH="1">
              <a:off x="2358" y="2228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Line 131"/>
            <p:cNvSpPr>
              <a:spLocks noChangeShapeType="1"/>
            </p:cNvSpPr>
            <p:nvPr/>
          </p:nvSpPr>
          <p:spPr bwMode="auto">
            <a:xfrm flipH="1">
              <a:off x="2358" y="2296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3" name="Text Box 132"/>
          <p:cNvSpPr txBox="1">
            <a:spLocks noChangeArrowheads="1"/>
          </p:cNvSpPr>
          <p:nvPr/>
        </p:nvSpPr>
        <p:spPr bwMode="auto">
          <a:xfrm>
            <a:off x="3565525" y="2312988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  <a:latin typeface="Arial" charset="0"/>
              </a:rPr>
              <a:t>a</a:t>
            </a:r>
            <a:r>
              <a:rPr lang="en-US" b="1" baseline="-25000">
                <a:solidFill>
                  <a:srgbClr val="FFFF00"/>
                </a:solidFill>
                <a:latin typeface="Arial" charset="0"/>
              </a:rPr>
              <a:t>1</a:t>
            </a:r>
          </a:p>
        </p:txBody>
      </p:sp>
      <p:sp>
        <p:nvSpPr>
          <p:cNvPr id="114" name="Text Box 134"/>
          <p:cNvSpPr txBox="1">
            <a:spLocks noChangeArrowheads="1"/>
          </p:cNvSpPr>
          <p:nvPr/>
        </p:nvSpPr>
        <p:spPr bwMode="auto">
          <a:xfrm>
            <a:off x="2552700" y="2908300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b</a:t>
            </a:r>
            <a:r>
              <a:rPr lang="en-US" b="1" baseline="-25000">
                <a:solidFill>
                  <a:srgbClr val="FFFF00"/>
                </a:solidFill>
              </a:rPr>
              <a:t>0</a:t>
            </a:r>
          </a:p>
        </p:txBody>
      </p:sp>
      <p:grpSp>
        <p:nvGrpSpPr>
          <p:cNvPr id="115" name="Group 213"/>
          <p:cNvGrpSpPr>
            <a:grpSpLocks/>
          </p:cNvGrpSpPr>
          <p:nvPr/>
        </p:nvGrpSpPr>
        <p:grpSpPr bwMode="auto">
          <a:xfrm>
            <a:off x="6781800" y="2081213"/>
            <a:ext cx="431800" cy="947737"/>
            <a:chOff x="4272" y="1303"/>
            <a:chExt cx="272" cy="597"/>
          </a:xfrm>
        </p:grpSpPr>
        <p:sp>
          <p:nvSpPr>
            <p:cNvPr id="116" name="Line 153"/>
            <p:cNvSpPr>
              <a:spLocks noChangeShapeType="1"/>
            </p:cNvSpPr>
            <p:nvPr/>
          </p:nvSpPr>
          <p:spPr bwMode="auto">
            <a:xfrm flipH="1">
              <a:off x="4272" y="1303"/>
              <a:ext cx="272" cy="0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Line 154"/>
            <p:cNvSpPr>
              <a:spLocks noChangeShapeType="1"/>
            </p:cNvSpPr>
            <p:nvPr/>
          </p:nvSpPr>
          <p:spPr bwMode="auto">
            <a:xfrm>
              <a:off x="4272" y="1303"/>
              <a:ext cx="0" cy="597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8" name="Line 163"/>
          <p:cNvSpPr>
            <a:spLocks noChangeShapeType="1"/>
          </p:cNvSpPr>
          <p:nvPr/>
        </p:nvSpPr>
        <p:spPr bwMode="auto">
          <a:xfrm>
            <a:off x="5824538" y="523081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" name="Line 170"/>
          <p:cNvSpPr>
            <a:spLocks noChangeShapeType="1"/>
          </p:cNvSpPr>
          <p:nvPr/>
        </p:nvSpPr>
        <p:spPr bwMode="auto">
          <a:xfrm flipV="1">
            <a:off x="6783388" y="3373438"/>
            <a:ext cx="0" cy="728662"/>
          </a:xfrm>
          <a:prstGeom prst="line">
            <a:avLst/>
          </a:prstGeom>
          <a:noFill/>
          <a:ln w="38100">
            <a:solidFill>
              <a:srgbClr val="FF66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20" name="Picture 180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168525" y="5089525"/>
            <a:ext cx="13684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1" name="Group 210"/>
          <p:cNvGrpSpPr>
            <a:grpSpLocks/>
          </p:cNvGrpSpPr>
          <p:nvPr/>
        </p:nvGrpSpPr>
        <p:grpSpPr bwMode="auto">
          <a:xfrm>
            <a:off x="3033713" y="4992688"/>
            <a:ext cx="1495425" cy="290512"/>
            <a:chOff x="1911" y="3145"/>
            <a:chExt cx="942" cy="183"/>
          </a:xfrm>
        </p:grpSpPr>
        <p:sp>
          <p:nvSpPr>
            <p:cNvPr id="122" name="Line 181"/>
            <p:cNvSpPr>
              <a:spLocks noChangeShapeType="1"/>
            </p:cNvSpPr>
            <p:nvPr/>
          </p:nvSpPr>
          <p:spPr bwMode="auto">
            <a:xfrm flipH="1">
              <a:off x="1911" y="3145"/>
              <a:ext cx="94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" name="Line 182"/>
            <p:cNvSpPr>
              <a:spLocks noChangeShapeType="1"/>
            </p:cNvSpPr>
            <p:nvPr/>
          </p:nvSpPr>
          <p:spPr bwMode="auto">
            <a:xfrm>
              <a:off x="1911" y="3145"/>
              <a:ext cx="0" cy="183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4" name="Group 211"/>
          <p:cNvGrpSpPr>
            <a:grpSpLocks/>
          </p:cNvGrpSpPr>
          <p:nvPr/>
        </p:nvGrpSpPr>
        <p:grpSpPr bwMode="auto">
          <a:xfrm>
            <a:off x="1958975" y="3976688"/>
            <a:ext cx="1074738" cy="1930400"/>
            <a:chOff x="1234" y="2505"/>
            <a:chExt cx="677" cy="1216"/>
          </a:xfrm>
        </p:grpSpPr>
        <p:sp>
          <p:nvSpPr>
            <p:cNvPr id="125" name="Line 183"/>
            <p:cNvSpPr>
              <a:spLocks noChangeShapeType="1"/>
            </p:cNvSpPr>
            <p:nvPr/>
          </p:nvSpPr>
          <p:spPr bwMode="auto">
            <a:xfrm>
              <a:off x="1911" y="3566"/>
              <a:ext cx="0" cy="155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6" name="Line 185"/>
            <p:cNvSpPr>
              <a:spLocks noChangeShapeType="1"/>
            </p:cNvSpPr>
            <p:nvPr/>
          </p:nvSpPr>
          <p:spPr bwMode="auto">
            <a:xfrm flipH="1">
              <a:off x="1243" y="3721"/>
              <a:ext cx="668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Line 186"/>
            <p:cNvSpPr>
              <a:spLocks noChangeShapeType="1"/>
            </p:cNvSpPr>
            <p:nvPr/>
          </p:nvSpPr>
          <p:spPr bwMode="auto">
            <a:xfrm flipV="1">
              <a:off x="1234" y="2505"/>
              <a:ext cx="0" cy="1216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8" name="Group 190"/>
          <p:cNvGrpSpPr>
            <a:grpSpLocks/>
          </p:cNvGrpSpPr>
          <p:nvPr/>
        </p:nvGrpSpPr>
        <p:grpSpPr bwMode="auto">
          <a:xfrm>
            <a:off x="6226175" y="2835275"/>
            <a:ext cx="1404938" cy="758825"/>
            <a:chOff x="2358" y="1956"/>
            <a:chExt cx="885" cy="478"/>
          </a:xfrm>
        </p:grpSpPr>
        <p:sp>
          <p:nvSpPr>
            <p:cNvPr id="129" name="Line 191"/>
            <p:cNvSpPr>
              <a:spLocks noChangeShapeType="1"/>
            </p:cNvSpPr>
            <p:nvPr/>
          </p:nvSpPr>
          <p:spPr bwMode="auto">
            <a:xfrm flipV="1">
              <a:off x="2426" y="2069"/>
              <a:ext cx="0" cy="227"/>
            </a:xfrm>
            <a:prstGeom prst="line">
              <a:avLst/>
            </a:prstGeom>
            <a:noFill/>
            <a:ln w="19050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130" name="Picture 192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2381" y="1956"/>
              <a:ext cx="86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1" name="Line 193"/>
            <p:cNvSpPr>
              <a:spLocks noChangeShapeType="1"/>
            </p:cNvSpPr>
            <p:nvPr/>
          </p:nvSpPr>
          <p:spPr bwMode="auto">
            <a:xfrm flipH="1">
              <a:off x="2358" y="2069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Line 194"/>
            <p:cNvSpPr>
              <a:spLocks noChangeShapeType="1"/>
            </p:cNvSpPr>
            <p:nvPr/>
          </p:nvSpPr>
          <p:spPr bwMode="auto">
            <a:xfrm flipH="1">
              <a:off x="2358" y="2137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Line 195"/>
            <p:cNvSpPr>
              <a:spLocks noChangeShapeType="1"/>
            </p:cNvSpPr>
            <p:nvPr/>
          </p:nvSpPr>
          <p:spPr bwMode="auto">
            <a:xfrm flipH="1">
              <a:off x="2358" y="2228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" name="Line 196"/>
            <p:cNvSpPr>
              <a:spLocks noChangeShapeType="1"/>
            </p:cNvSpPr>
            <p:nvPr/>
          </p:nvSpPr>
          <p:spPr bwMode="auto">
            <a:xfrm flipH="1">
              <a:off x="2358" y="2296"/>
              <a:ext cx="68" cy="68"/>
            </a:xfrm>
            <a:prstGeom prst="line">
              <a:avLst/>
            </a:prstGeom>
            <a:noFill/>
            <a:ln w="9525">
              <a:solidFill>
                <a:srgbClr val="FF99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5" name="Group 216"/>
          <p:cNvGrpSpPr>
            <a:grpSpLocks/>
          </p:cNvGrpSpPr>
          <p:nvPr/>
        </p:nvGrpSpPr>
        <p:grpSpPr bwMode="auto">
          <a:xfrm>
            <a:off x="5329238" y="5834063"/>
            <a:ext cx="1149350" cy="304800"/>
            <a:chOff x="3357" y="3675"/>
            <a:chExt cx="724" cy="192"/>
          </a:xfrm>
        </p:grpSpPr>
        <p:sp>
          <p:nvSpPr>
            <p:cNvPr id="136" name="Line 118"/>
            <p:cNvSpPr>
              <a:spLocks noChangeShapeType="1"/>
            </p:cNvSpPr>
            <p:nvPr/>
          </p:nvSpPr>
          <p:spPr bwMode="auto">
            <a:xfrm flipH="1">
              <a:off x="3357" y="3675"/>
              <a:ext cx="724" cy="0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7" name="Line 197"/>
            <p:cNvSpPr>
              <a:spLocks noChangeShapeType="1"/>
            </p:cNvSpPr>
            <p:nvPr/>
          </p:nvSpPr>
          <p:spPr bwMode="auto">
            <a:xfrm>
              <a:off x="4078" y="3675"/>
              <a:ext cx="0" cy="192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8" name="Group 218"/>
          <p:cNvGrpSpPr>
            <a:grpSpLocks/>
          </p:cNvGrpSpPr>
          <p:nvPr/>
        </p:nvGrpSpPr>
        <p:grpSpPr bwMode="auto">
          <a:xfrm>
            <a:off x="7870825" y="2088310"/>
            <a:ext cx="363538" cy="2238375"/>
            <a:chOff x="5142" y="1315"/>
            <a:chExt cx="229" cy="1410"/>
          </a:xfrm>
        </p:grpSpPr>
        <p:sp>
          <p:nvSpPr>
            <p:cNvPr id="139" name="Line 122"/>
            <p:cNvSpPr>
              <a:spLocks noChangeShapeType="1"/>
            </p:cNvSpPr>
            <p:nvPr/>
          </p:nvSpPr>
          <p:spPr bwMode="auto">
            <a:xfrm>
              <a:off x="5142" y="1315"/>
              <a:ext cx="229" cy="1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0" name="Line 201"/>
            <p:cNvSpPr>
              <a:spLocks noChangeShapeType="1"/>
            </p:cNvSpPr>
            <p:nvPr/>
          </p:nvSpPr>
          <p:spPr bwMode="auto">
            <a:xfrm>
              <a:off x="5371" y="1317"/>
              <a:ext cx="0" cy="1408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1" name="Group 215"/>
          <p:cNvGrpSpPr>
            <a:grpSpLocks/>
          </p:cNvGrpSpPr>
          <p:nvPr/>
        </p:nvGrpSpPr>
        <p:grpSpPr bwMode="auto">
          <a:xfrm>
            <a:off x="2830513" y="3606800"/>
            <a:ext cx="295275" cy="771525"/>
            <a:chOff x="1567" y="2504"/>
            <a:chExt cx="186" cy="486"/>
          </a:xfrm>
        </p:grpSpPr>
        <p:sp>
          <p:nvSpPr>
            <p:cNvPr id="142" name="Line 93"/>
            <p:cNvSpPr>
              <a:spLocks noChangeShapeType="1"/>
            </p:cNvSpPr>
            <p:nvPr/>
          </p:nvSpPr>
          <p:spPr bwMode="auto">
            <a:xfrm flipV="1">
              <a:off x="1667" y="2504"/>
              <a:ext cx="0" cy="340"/>
            </a:xfrm>
            <a:prstGeom prst="line">
              <a:avLst/>
            </a:prstGeom>
            <a:noFill/>
            <a:ln w="28575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143" name="Picture 92"/>
            <p:cNvPicPr>
              <a:picLocks noChangeAspect="1" noChangeArrowheads="1"/>
            </p:cNvPicPr>
            <p:nvPr/>
          </p:nvPicPr>
          <p:blipFill>
            <a:blip r:embed="rId21"/>
            <a:srcRect b="5333"/>
            <a:stretch>
              <a:fillRect/>
            </a:stretch>
          </p:blipFill>
          <p:spPr bwMode="auto">
            <a:xfrm>
              <a:off x="1567" y="2673"/>
              <a:ext cx="186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4" name="Group 212"/>
          <p:cNvGrpSpPr>
            <a:grpSpLocks/>
          </p:cNvGrpSpPr>
          <p:nvPr/>
        </p:nvGrpSpPr>
        <p:grpSpPr bwMode="auto">
          <a:xfrm>
            <a:off x="5160963" y="2073275"/>
            <a:ext cx="566737" cy="2078038"/>
            <a:chOff x="3243" y="1298"/>
            <a:chExt cx="363" cy="1316"/>
          </a:xfrm>
        </p:grpSpPr>
        <p:sp>
          <p:nvSpPr>
            <p:cNvPr id="145" name="Line 79"/>
            <p:cNvSpPr>
              <a:spLocks noChangeShapeType="1"/>
            </p:cNvSpPr>
            <p:nvPr/>
          </p:nvSpPr>
          <p:spPr bwMode="auto">
            <a:xfrm flipH="1">
              <a:off x="3243" y="1298"/>
              <a:ext cx="363" cy="0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Line 80"/>
            <p:cNvSpPr>
              <a:spLocks noChangeShapeType="1"/>
            </p:cNvSpPr>
            <p:nvPr/>
          </p:nvSpPr>
          <p:spPr bwMode="auto">
            <a:xfrm>
              <a:off x="3606" y="1298"/>
              <a:ext cx="0" cy="1316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7" name="Text Box 202"/>
          <p:cNvSpPr txBox="1">
            <a:spLocks noChangeArrowheads="1"/>
          </p:cNvSpPr>
          <p:nvPr/>
        </p:nvSpPr>
        <p:spPr bwMode="auto">
          <a:xfrm>
            <a:off x="2568575" y="4946650"/>
            <a:ext cx="215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FFFF00"/>
                </a:solidFill>
              </a:rPr>
              <a:t>b</a:t>
            </a:r>
            <a:r>
              <a:rPr lang="en-US" sz="1600" b="1" baseline="-2500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48" name="Text Box 203"/>
          <p:cNvSpPr txBox="1">
            <a:spLocks noChangeArrowheads="1"/>
          </p:cNvSpPr>
          <p:nvPr/>
        </p:nvSpPr>
        <p:spPr bwMode="auto">
          <a:xfrm>
            <a:off x="6340475" y="2682875"/>
            <a:ext cx="3778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a</a:t>
            </a:r>
            <a:r>
              <a:rPr lang="en-US" sz="2000" b="1" baseline="-25000">
                <a:solidFill>
                  <a:srgbClr val="FFFF00"/>
                </a:solidFill>
              </a:rPr>
              <a:t>0</a:t>
            </a:r>
          </a:p>
        </p:txBody>
      </p:sp>
      <p:sp>
        <p:nvSpPr>
          <p:cNvPr id="149" name="Text Box 204"/>
          <p:cNvSpPr txBox="1">
            <a:spLocks noChangeArrowheads="1"/>
          </p:cNvSpPr>
          <p:nvPr/>
        </p:nvSpPr>
        <p:spPr bwMode="auto">
          <a:xfrm>
            <a:off x="5756275" y="5891210"/>
            <a:ext cx="215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c</a:t>
            </a:r>
            <a:r>
              <a:rPr lang="en-US" b="1" baseline="-25000">
                <a:solidFill>
                  <a:srgbClr val="FFFF00"/>
                </a:solidFill>
              </a:rPr>
              <a:t>1</a:t>
            </a:r>
          </a:p>
        </p:txBody>
      </p:sp>
      <p:grpSp>
        <p:nvGrpSpPr>
          <p:cNvPr id="150" name="Group 217"/>
          <p:cNvGrpSpPr>
            <a:grpSpLocks/>
          </p:cNvGrpSpPr>
          <p:nvPr/>
        </p:nvGrpSpPr>
        <p:grpSpPr bwMode="auto">
          <a:xfrm>
            <a:off x="6459538" y="4137025"/>
            <a:ext cx="1000125" cy="2495550"/>
            <a:chOff x="4069" y="2606"/>
            <a:chExt cx="630" cy="1572"/>
          </a:xfrm>
        </p:grpSpPr>
        <p:sp>
          <p:nvSpPr>
            <p:cNvPr id="151" name="Line 198"/>
            <p:cNvSpPr>
              <a:spLocks noChangeShapeType="1"/>
            </p:cNvSpPr>
            <p:nvPr/>
          </p:nvSpPr>
          <p:spPr bwMode="auto">
            <a:xfrm>
              <a:off x="4069" y="4087"/>
              <a:ext cx="0" cy="91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Line 199"/>
            <p:cNvSpPr>
              <a:spLocks noChangeShapeType="1"/>
            </p:cNvSpPr>
            <p:nvPr/>
          </p:nvSpPr>
          <p:spPr bwMode="auto">
            <a:xfrm>
              <a:off x="4069" y="4178"/>
              <a:ext cx="630" cy="0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Line 200"/>
            <p:cNvSpPr>
              <a:spLocks noChangeShapeType="1"/>
            </p:cNvSpPr>
            <p:nvPr/>
          </p:nvSpPr>
          <p:spPr bwMode="auto">
            <a:xfrm flipV="1">
              <a:off x="4699" y="2606"/>
              <a:ext cx="0" cy="1572"/>
            </a:xfrm>
            <a:prstGeom prst="line">
              <a:avLst/>
            </a:prstGeom>
            <a:noFill/>
            <a:ln w="38100">
              <a:solidFill>
                <a:srgbClr val="FF66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" name="Hình Bầu dục 159"/>
          <p:cNvSpPr/>
          <p:nvPr/>
        </p:nvSpPr>
        <p:spPr>
          <a:xfrm>
            <a:off x="1104900" y="3905250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5" name="Hình Bầu dục 160"/>
          <p:cNvSpPr/>
          <p:nvPr/>
        </p:nvSpPr>
        <p:spPr>
          <a:xfrm>
            <a:off x="1905000" y="3914775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0" name="Hình Bầu dục 161"/>
          <p:cNvSpPr/>
          <p:nvPr/>
        </p:nvSpPr>
        <p:spPr>
          <a:xfrm>
            <a:off x="4019550" y="3924300"/>
            <a:ext cx="104775" cy="104775"/>
          </a:xfrm>
          <a:prstGeom prst="ellipse">
            <a:avLst/>
          </a:prstGeom>
          <a:solidFill>
            <a:srgbClr val="FFFF00"/>
          </a:solidFill>
          <a:ln>
            <a:solidFill>
              <a:srgbClr val="FFFF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1" name="Hình Bầu dục 163"/>
          <p:cNvSpPr/>
          <p:nvPr/>
        </p:nvSpPr>
        <p:spPr>
          <a:xfrm>
            <a:off x="5676900" y="4095750"/>
            <a:ext cx="104775" cy="104775"/>
          </a:xfrm>
          <a:prstGeom prst="ellipse">
            <a:avLst/>
          </a:prstGeom>
          <a:solidFill>
            <a:srgbClr val="FF66FF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2" name="Hình Bầu dục 164"/>
          <p:cNvSpPr/>
          <p:nvPr/>
        </p:nvSpPr>
        <p:spPr>
          <a:xfrm>
            <a:off x="6743700" y="4095750"/>
            <a:ext cx="104775" cy="104775"/>
          </a:xfrm>
          <a:prstGeom prst="ellipse">
            <a:avLst/>
          </a:prstGeom>
          <a:solidFill>
            <a:srgbClr val="FF66FF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4" name="Hình Bầu dục 165"/>
          <p:cNvSpPr/>
          <p:nvPr/>
        </p:nvSpPr>
        <p:spPr>
          <a:xfrm>
            <a:off x="7400925" y="4095750"/>
            <a:ext cx="104775" cy="104775"/>
          </a:xfrm>
          <a:prstGeom prst="ellipse">
            <a:avLst/>
          </a:prstGeom>
          <a:solidFill>
            <a:srgbClr val="FF66FF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5" name="Hình Bầu dục 169"/>
          <p:cNvSpPr/>
          <p:nvPr/>
        </p:nvSpPr>
        <p:spPr>
          <a:xfrm>
            <a:off x="8191500" y="4267200"/>
            <a:ext cx="104775" cy="104775"/>
          </a:xfrm>
          <a:prstGeom prst="ellipse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6" name="Text Box 61"/>
          <p:cNvSpPr txBox="1">
            <a:spLocks noChangeArrowheads="1"/>
          </p:cNvSpPr>
          <p:nvPr/>
        </p:nvSpPr>
        <p:spPr bwMode="auto">
          <a:xfrm>
            <a:off x="4014756" y="1831818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14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0" name="Text Box 61"/>
          <p:cNvSpPr txBox="1">
            <a:spLocks noChangeArrowheads="1"/>
          </p:cNvSpPr>
          <p:nvPr/>
        </p:nvSpPr>
        <p:spPr bwMode="auto">
          <a:xfrm>
            <a:off x="5157921" y="1806416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12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2" name="Text Box 61"/>
          <p:cNvSpPr txBox="1">
            <a:spLocks noChangeArrowheads="1"/>
          </p:cNvSpPr>
          <p:nvPr/>
        </p:nvSpPr>
        <p:spPr bwMode="auto">
          <a:xfrm>
            <a:off x="1420750" y="1813559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14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3" name="Text Box 61"/>
          <p:cNvSpPr txBox="1">
            <a:spLocks noChangeArrowheads="1"/>
          </p:cNvSpPr>
          <p:nvPr/>
        </p:nvSpPr>
        <p:spPr bwMode="auto">
          <a:xfrm>
            <a:off x="2563915" y="1788157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12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4" name="Text Box 61"/>
          <p:cNvSpPr txBox="1">
            <a:spLocks noChangeArrowheads="1"/>
          </p:cNvSpPr>
          <p:nvPr/>
        </p:nvSpPr>
        <p:spPr bwMode="auto">
          <a:xfrm>
            <a:off x="6746875" y="1805578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14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5" name="Text Box 61"/>
          <p:cNvSpPr txBox="1">
            <a:spLocks noChangeArrowheads="1"/>
          </p:cNvSpPr>
          <p:nvPr/>
        </p:nvSpPr>
        <p:spPr bwMode="auto">
          <a:xfrm>
            <a:off x="7890040" y="1780176"/>
            <a:ext cx="41598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Arial" charset="0"/>
              </a:rPr>
              <a:t>12</a:t>
            </a:r>
            <a:endParaRPr lang="en-US" sz="1600" baseline="-2500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76" name="Text Box 4"/>
          <p:cNvSpPr txBox="1">
            <a:spLocks noChangeArrowheads="1"/>
          </p:cNvSpPr>
          <p:nvPr/>
        </p:nvSpPr>
        <p:spPr bwMode="auto">
          <a:xfrm>
            <a:off x="19049" y="50801"/>
            <a:ext cx="5165726" cy="4001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 =&gt; B+ =&gt; B- =&gt; A- =&gt; C+ =&gt; C-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4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4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64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64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6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64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6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64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64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64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6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64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64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16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16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164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64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16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16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165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16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6" dur="500"/>
                                        <p:tgtEl>
                                          <p:spTgt spid="16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9" dur="500"/>
                                        <p:tgtEl>
                                          <p:spTgt spid="165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165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2" dur="500"/>
                                        <p:tgtEl>
                                          <p:spTgt spid="164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164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8" dur="500"/>
                                        <p:tgtEl>
                                          <p:spTgt spid="164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1" dur="500"/>
                                        <p:tgtEl>
                                          <p:spTgt spid="164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4" dur="500"/>
                                        <p:tgtEl>
                                          <p:spTgt spid="165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500"/>
                                        <p:tgtEl>
                                          <p:spTgt spid="165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3" dur="500"/>
                                        <p:tgtEl>
                                          <p:spTgt spid="165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2" dur="500"/>
                                        <p:tgtEl>
                                          <p:spTgt spid="164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8" dur="500"/>
                                        <p:tgtEl>
                                          <p:spTgt spid="164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1" dur="500"/>
                                        <p:tgtEl>
                                          <p:spTgt spid="164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4" dur="500"/>
                                        <p:tgtEl>
                                          <p:spTgt spid="165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500"/>
                                        <p:tgtEl>
                                          <p:spTgt spid="16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7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3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911" grpId="0" animBg="1"/>
      <p:bldP spid="164914" grpId="0" animBg="1"/>
      <p:bldP spid="164915" grpId="0"/>
      <p:bldP spid="164916" grpId="0"/>
      <p:bldP spid="164917" grpId="0"/>
      <p:bldP spid="164918" grpId="0"/>
      <p:bldP spid="164936" grpId="0" animBg="1"/>
      <p:bldP spid="164937" grpId="0" animBg="1"/>
      <p:bldP spid="164958" grpId="0"/>
      <p:bldP spid="164959" grpId="0" animBg="1"/>
      <p:bldP spid="164960" grpId="0" animBg="1"/>
      <p:bldP spid="164961" grpId="0" animBg="1"/>
      <p:bldP spid="164962" grpId="0"/>
      <p:bldP spid="164963" grpId="0"/>
      <p:bldP spid="164964" grpId="0"/>
      <p:bldP spid="164965" grpId="0"/>
      <p:bldP spid="164966" grpId="0"/>
      <p:bldP spid="165010" grpId="0" animBg="1"/>
      <p:bldP spid="165011" grpId="0" animBg="1"/>
      <p:bldP spid="165012" grpId="0" animBg="1"/>
      <p:bldP spid="165013" grpId="0"/>
      <p:bldP spid="165014" grpId="0"/>
      <p:bldP spid="165015" grpId="0"/>
      <p:bldP spid="165031" grpId="0" animBg="1"/>
      <p:bldP spid="165035" grpId="0"/>
      <p:bldP spid="165043" grpId="0"/>
      <p:bldP spid="159" grpId="0" animBg="1"/>
      <p:bldP spid="159" grpId="1" animBg="1"/>
      <p:bldP spid="163" grpId="0" animBg="1"/>
      <p:bldP spid="167" grpId="0" animBg="1"/>
      <p:bldP spid="168" grpId="0" animBg="1"/>
      <p:bldP spid="169" grpId="0" animBg="1"/>
      <p:bldP spid="156" grpId="0"/>
      <p:bldP spid="157" grpId="0"/>
      <p:bldP spid="158" grpId="0"/>
      <p:bldP spid="171" grpId="0" animBg="1"/>
      <p:bldP spid="171" grpId="1" animBg="1"/>
      <p:bldP spid="104" grpId="0" animBg="1"/>
      <p:bldP spid="113" grpId="0"/>
      <p:bldP spid="114" grpId="0"/>
      <p:bldP spid="119" grpId="0" animBg="1"/>
      <p:bldP spid="147" grpId="0"/>
      <p:bldP spid="148" grpId="0"/>
      <p:bldP spid="149" grpId="0"/>
      <p:bldP spid="154" grpId="0" animBg="1"/>
      <p:bldP spid="155" grpId="0" animBg="1"/>
      <p:bldP spid="160" grpId="0" animBg="1"/>
      <p:bldP spid="161" grpId="0" animBg="1"/>
      <p:bldP spid="162" grpId="0" animBg="1"/>
      <p:bldP spid="164" grpId="0" animBg="1"/>
      <p:bldP spid="165" grpId="0" animBg="1"/>
      <p:bldP spid="166" grpId="0"/>
      <p:bldP spid="170" grpId="0"/>
      <p:bldP spid="172" grpId="0"/>
      <p:bldP spid="173" grpId="0"/>
      <p:bldP spid="174" grpId="0"/>
      <p:bldP spid="175" grpId="0"/>
      <p:bldP spid="17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VI DU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6858" y="489136"/>
            <a:ext cx="8323729" cy="6315075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95859" y="62132"/>
            <a:ext cx="5165726" cy="4001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 =&gt; B+ =&gt; B- =&gt; A- =&gt; C+ =&gt; C-</a:t>
            </a:r>
          </a:p>
        </p:txBody>
      </p:sp>
    </p:spTree>
    <p:extLst>
      <p:ext uri="{BB962C8B-B14F-4D97-AF65-F5344CB8AC3E}">
        <p14:creationId xmlns:p14="http://schemas.microsoft.com/office/powerpoint/2010/main" val="363742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10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1022" y="197800"/>
            <a:ext cx="8888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 KẾT BÀI</a:t>
            </a:r>
          </a:p>
        </p:txBody>
      </p:sp>
      <p:sp>
        <p:nvSpPr>
          <p:cNvPr id="3" name="Rectangle 2"/>
          <p:cNvSpPr/>
          <p:nvPr/>
        </p:nvSpPr>
        <p:spPr>
          <a:xfrm>
            <a:off x="121022" y="865805"/>
            <a:ext cx="8888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hãy chọn phương án đúng nhất cho từng câu hỏi.</a:t>
            </a:r>
            <a:endParaRPr lang="en-US" sz="2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022" y="1472255"/>
            <a:ext cx="888850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Khi hệ thống điều khiển khí nén có n tầng, thì cụm đảo tầng sẽ có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 – 1) van đảo đảo chiều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 – 2) van đảo đảo chiều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 – 3) van đảo đảo chiều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 – 4) van đảo đảo chiều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121022" y="4356205"/>
            <a:ext cx="8888504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Ở trạng thái ban đầu, nguồn khí nén sẽ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ở tầng thứ (n – 2)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ở tầng thứ (n – 3)</a:t>
            </a:r>
          </a:p>
          <a:p>
            <a:pPr marL="342900" lvl="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lphaLcPeriod"/>
              <a:tabLst>
                <a:tab pos="457200" algn="l"/>
                <a:tab pos="914400" algn="l"/>
              </a:tabLst>
            </a:pP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ở tầng thứ n</a:t>
            </a:r>
          </a:p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a, b, c đều đúng</a:t>
            </a:r>
          </a:p>
        </p:txBody>
      </p:sp>
      <p:sp>
        <p:nvSpPr>
          <p:cNvPr id="6" name="Oval 5"/>
          <p:cNvSpPr/>
          <p:nvPr/>
        </p:nvSpPr>
        <p:spPr>
          <a:xfrm>
            <a:off x="53788" y="2326341"/>
            <a:ext cx="453964" cy="45396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7234" y="5693677"/>
            <a:ext cx="453964" cy="45396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4" grpId="0"/>
      <p:bldP spid="5" grpId="0"/>
      <p:bldP spid="6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1022" y="197800"/>
            <a:ext cx="8888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 KẾT BÀI</a:t>
            </a:r>
          </a:p>
        </p:txBody>
      </p:sp>
      <p:sp>
        <p:nvSpPr>
          <p:cNvPr id="3" name="Rectangle 2"/>
          <p:cNvSpPr/>
          <p:nvPr/>
        </p:nvSpPr>
        <p:spPr>
          <a:xfrm>
            <a:off x="121022" y="865805"/>
            <a:ext cx="8888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hãy chọn phương án đúng nhất cho từng câu hỏi.</a:t>
            </a:r>
            <a:endParaRPr lang="en-US" sz="2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022" y="1472255"/>
            <a:ext cx="8888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Giả sử xi lanh được kí hiệu bằng những mẫu tự A, B, C, … khi xi lanh 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chạy ra </a:t>
            </a: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 kí hiệu bằng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Dấu “+”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Dấu “-”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Dấu “x”</a:t>
            </a:r>
          </a:p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d. Dấu “:”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121022" y="4020030"/>
            <a:ext cx="8888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Giả sử xi lanh được kí hiệu bằng những mẫu tự A, B, C, … khi xi lanh 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chạy vào </a:t>
            </a:r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 kí hiệu bằng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Dấu “+”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Dấu “-”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Dấu “x”</a:t>
            </a:r>
          </a:p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d. Dấu “:”</a:t>
            </a:r>
          </a:p>
        </p:txBody>
      </p:sp>
      <p:sp>
        <p:nvSpPr>
          <p:cNvPr id="6" name="Oval 5"/>
          <p:cNvSpPr/>
          <p:nvPr/>
        </p:nvSpPr>
        <p:spPr>
          <a:xfrm>
            <a:off x="53788" y="2253771"/>
            <a:ext cx="453964" cy="45396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7234" y="5154306"/>
            <a:ext cx="453964" cy="45396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3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4" grpId="0"/>
      <p:bldP spid="5" grpId="0"/>
      <p:bldP spid="6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21022" y="197800"/>
            <a:ext cx="8888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FFFF0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 KẾT BÀI</a:t>
            </a:r>
          </a:p>
        </p:txBody>
      </p:sp>
      <p:sp>
        <p:nvSpPr>
          <p:cNvPr id="3" name="Rectangle 2"/>
          <p:cNvSpPr/>
          <p:nvPr/>
        </p:nvSpPr>
        <p:spPr>
          <a:xfrm>
            <a:off x="121022" y="807749"/>
            <a:ext cx="8888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hãy chọn phương án đúng nhất cho từng câu hỏi.</a:t>
            </a:r>
            <a:endParaRPr lang="en-US" sz="2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022" y="1399685"/>
            <a:ext cx="8888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Trong hệ thống khí nén được thiết kế theo tầng, sau khi nhấn nút Start, nguồn khí nén sẽ cung cấp cho tầng thứ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Nhất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Hai	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Cả a và b đều sai	</a:t>
            </a:r>
          </a:p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d. Cả a và b đều đúng”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121022" y="3964320"/>
            <a:ext cx="8888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Dựa theo biểu đồ trạng thái bên dưới, hệ thống sẽ được chia hợp lý nhất thành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2 tầng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3 tầng</a:t>
            </a:r>
          </a:p>
          <a:p>
            <a:pPr lvl="0"/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4 tầng</a:t>
            </a:r>
          </a:p>
          <a:p>
            <a:r>
              <a:rPr lang="en-US"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d. 5 tầng</a:t>
            </a:r>
          </a:p>
        </p:txBody>
      </p:sp>
      <p:sp>
        <p:nvSpPr>
          <p:cNvPr id="6" name="Oval 5"/>
          <p:cNvSpPr/>
          <p:nvPr/>
        </p:nvSpPr>
        <p:spPr>
          <a:xfrm>
            <a:off x="53788" y="2173089"/>
            <a:ext cx="453964" cy="45396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7234" y="5094241"/>
            <a:ext cx="453964" cy="45396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/>
          <p:nvPr/>
        </p:nvPicPr>
        <p:blipFill>
          <a:blip r:embed="rId3"/>
          <a:stretch>
            <a:fillRect/>
          </a:stretch>
        </p:blipFill>
        <p:spPr>
          <a:xfrm>
            <a:off x="5619102" y="4508951"/>
            <a:ext cx="3110865" cy="21082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11779" y="5286595"/>
            <a:ext cx="38702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A+, B+, B-, A-, C+, C-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2785317" y="5164689"/>
            <a:ext cx="524298" cy="75461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530969" y="5202789"/>
            <a:ext cx="524298" cy="75461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388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4" grpId="0"/>
      <p:bldP spid="5" grpId="0"/>
      <p:bldP spid="6" grpId="0" animBg="1"/>
      <p:bldP spid="16" grpId="0" animBg="1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295835" y="935556"/>
            <a:ext cx="83195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800">
                <a:latin typeface="Tahoma" pitchFamily="34" charset="0"/>
                <a:cs typeface="Tahoma" pitchFamily="34" charset="0"/>
              </a:rPr>
              <a:t>Em hãy thiết kế mạch uốn sản phẩm</a:t>
            </a: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912326" y="231120"/>
            <a:ext cx="7772400" cy="588874"/>
          </a:xfrm>
          <a:prstGeom prst="rect">
            <a:avLst/>
          </a:prstGeom>
        </p:spPr>
        <p:txBody>
          <a:bodyPr/>
          <a:lstStyle/>
          <a:p>
            <a:pPr marR="9144" algn="ctr">
              <a:defRPr/>
            </a:pPr>
            <a:r>
              <a:rPr lang="en-US" sz="2800" b="1" cap="all">
                <a:solidFill>
                  <a:srgbClr val="FFFF00"/>
                </a:solidFill>
                <a:effectLst>
                  <a:reflection blurRad="12700" stA="34000" endA="740" endPos="53000" dir="5400000" sy="-100000" algn="bl" rotWithShape="0"/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TẬP VỀ NHÀ</a:t>
            </a:r>
            <a:endParaRPr lang="en-US" sz="2800" b="1" cap="all">
              <a:solidFill>
                <a:srgbClr val="C1EEFF"/>
              </a:solidFill>
              <a:effectLst>
                <a:reflection blurRad="12700" stA="34000" endA="740" endPos="53000" dir="5400000" sy="-100000" algn="bl" rotWithShape="0"/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ung dung 0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5553" y="1565899"/>
            <a:ext cx="7462929" cy="5037477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353521" y="1976241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A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105975" y="2899761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B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485651" y="4437859"/>
            <a:ext cx="1233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Xi lanh C</a:t>
            </a:r>
          </a:p>
        </p:txBody>
      </p:sp>
    </p:spTree>
    <p:extLst>
      <p:ext uri="{BB962C8B-B14F-4D97-AF65-F5344CB8AC3E}">
        <p14:creationId xmlns:p14="http://schemas.microsoft.com/office/powerpoint/2010/main" val="1222243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57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57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3" grpId="0"/>
      <p:bldP spid="54" grpId="0"/>
      <p:bldP spid="57" grpId="0"/>
      <p:bldP spid="58" grpId="0"/>
      <p:bldP spid="5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392" y="899739"/>
            <a:ext cx="8780928" cy="740803"/>
          </a:xfrm>
        </p:spPr>
        <p:txBody>
          <a:bodyPr/>
          <a:lstStyle/>
          <a:p>
            <a:pPr algn="ctr">
              <a:defRPr/>
            </a:pPr>
            <a:r>
              <a:rPr lang="en-US" sz="3200" b="1" cap="all" spc="0">
                <a:solidFill>
                  <a:srgbClr val="FFFF00"/>
                </a:solidFill>
                <a:effectLst>
                  <a:reflection blurRad="12700" stA="34000" endA="740" endPos="53000" dir="5400000" sy="-100000" algn="bl" rotWithShape="0"/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CẢM ƠN QUÝ THẦY CÔ CHÚ Ý LẮNG NGHE</a:t>
            </a:r>
            <a:endParaRPr lang="en-US" sz="32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57" y="2068409"/>
            <a:ext cx="2865998" cy="43563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6368</TotalTime>
  <Words>1485</Words>
  <Application>Microsoft Office PowerPoint</Application>
  <PresentationFormat>On-screen Show (4:3)</PresentationFormat>
  <Paragraphs>336</Paragraphs>
  <Slides>29</Slides>
  <Notes>27</Notes>
  <HiddenSlides>0</HiddenSlides>
  <MMClips>6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Consolas</vt:lpstr>
      <vt:lpstr>Corbel</vt:lpstr>
      <vt:lpstr>Tahoma</vt:lpstr>
      <vt:lpstr>VNI-Aptima</vt:lpstr>
      <vt:lpstr>Wingdings</vt:lpstr>
      <vt:lpstr>Wingdings 2</vt:lpstr>
      <vt:lpstr>Wingdings 3</vt:lpstr>
      <vt:lpstr>Metro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CẢM ƠN QUÝ THẦY CÔ CHÚ Ý LẮNG NGHE</vt:lpstr>
      <vt:lpstr>PowerPoint Presentation</vt:lpstr>
    </vt:vector>
  </TitlesOfParts>
  <Company>SPKT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SPKT</dc:creator>
  <cp:lastModifiedBy>SONY</cp:lastModifiedBy>
  <cp:revision>623</cp:revision>
  <dcterms:created xsi:type="dcterms:W3CDTF">2006-04-14T17:16:41Z</dcterms:created>
  <dcterms:modified xsi:type="dcterms:W3CDTF">2016-03-03T14:39:58Z</dcterms:modified>
</cp:coreProperties>
</file>